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2" r:id="rId6"/>
    <p:sldId id="263" r:id="rId7"/>
    <p:sldId id="264" r:id="rId8"/>
    <p:sldId id="261" r:id="rId9"/>
    <p:sldId id="260"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93" r:id="rId28"/>
    <p:sldId id="294" r:id="rId29"/>
    <p:sldId id="295" r:id="rId30"/>
    <p:sldId id="296" r:id="rId31"/>
    <p:sldId id="297" r:id="rId32"/>
    <p:sldId id="289" r:id="rId33"/>
    <p:sldId id="290" r:id="rId34"/>
    <p:sldId id="291" r:id="rId35"/>
    <p:sldId id="292" r:id="rId36"/>
    <p:sldId id="283" r:id="rId37"/>
    <p:sldId id="284" r:id="rId38"/>
    <p:sldId id="285" r:id="rId39"/>
    <p:sldId id="286" r:id="rId40"/>
    <p:sldId id="287" r:id="rId41"/>
    <p:sldId id="28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varScale="1">
        <p:scale>
          <a:sx n="74" d="100"/>
          <a:sy n="74" d="100"/>
        </p:scale>
        <p:origin x="-7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6E2AC3-A1C0-435F-AE5C-C173003D6984}" type="datetimeFigureOut">
              <a:rPr lang="en-US" smtClean="0"/>
              <a:pPr/>
              <a:t>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767DD-A1A8-4E50-9FE8-5A7FF3B85E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6E2AC3-A1C0-435F-AE5C-C173003D6984}" type="datetimeFigureOut">
              <a:rPr lang="en-US" smtClean="0"/>
              <a:pPr/>
              <a:t>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767DD-A1A8-4E50-9FE8-5A7FF3B85E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6E2AC3-A1C0-435F-AE5C-C173003D6984}" type="datetimeFigureOut">
              <a:rPr lang="en-US" smtClean="0"/>
              <a:pPr/>
              <a:t>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767DD-A1A8-4E50-9FE8-5A7FF3B85E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6E2AC3-A1C0-435F-AE5C-C173003D6984}" type="datetimeFigureOut">
              <a:rPr lang="en-US" smtClean="0"/>
              <a:pPr/>
              <a:t>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767DD-A1A8-4E50-9FE8-5A7FF3B85E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6E2AC3-A1C0-435F-AE5C-C173003D6984}" type="datetimeFigureOut">
              <a:rPr lang="en-US" smtClean="0"/>
              <a:pPr/>
              <a:t>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767DD-A1A8-4E50-9FE8-5A7FF3B85E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6E2AC3-A1C0-435F-AE5C-C173003D6984}" type="datetimeFigureOut">
              <a:rPr lang="en-US" smtClean="0"/>
              <a:pPr/>
              <a:t>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767DD-A1A8-4E50-9FE8-5A7FF3B85E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6E2AC3-A1C0-435F-AE5C-C173003D6984}" type="datetimeFigureOut">
              <a:rPr lang="en-US" smtClean="0"/>
              <a:pPr/>
              <a:t>2/3/2010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5767DD-A1A8-4E50-9FE8-5A7FF3B85E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6E2AC3-A1C0-435F-AE5C-C173003D6984}" type="datetimeFigureOut">
              <a:rPr lang="en-US" smtClean="0"/>
              <a:pPr/>
              <a:t>2/3/2010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5767DD-A1A8-4E50-9FE8-5A7FF3B85E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6E2AC3-A1C0-435F-AE5C-C173003D6984}" type="datetimeFigureOut">
              <a:rPr lang="en-US" smtClean="0"/>
              <a:pPr/>
              <a:t>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5767DD-A1A8-4E50-9FE8-5A7FF3B85E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6E2AC3-A1C0-435F-AE5C-C173003D6984}" type="datetimeFigureOut">
              <a:rPr lang="en-US" smtClean="0"/>
              <a:pPr/>
              <a:t>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767DD-A1A8-4E50-9FE8-5A7FF3B85E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6E2AC3-A1C0-435F-AE5C-C173003D6984}" type="datetimeFigureOut">
              <a:rPr lang="en-US" smtClean="0"/>
              <a:pPr/>
              <a:t>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767DD-A1A8-4E50-9FE8-5A7FF3B85E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6E2AC3-A1C0-435F-AE5C-C173003D6984}" type="datetimeFigureOut">
              <a:rPr lang="en-US" smtClean="0"/>
              <a:pPr/>
              <a:t>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767DD-A1A8-4E50-9FE8-5A7FF3B85E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www.youtube.com/watch?v=bzx5_gMfA2w&amp;feature=PlayList&amp;p=6E8AA99EC5537EC3&amp;playnext=1&amp;playnext_from=PL&amp;index=28" TargetMode="Externa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www.youtube.com/watch?v=qMa7dM7NHM4" TargetMode="External"/><Relationship Id="rId1" Type="http://schemas.openxmlformats.org/officeDocument/2006/relationships/slideLayout" Target="../slideLayouts/slideLayout1.xml"/><Relationship Id="rId6" Type="http://schemas.openxmlformats.org/officeDocument/2006/relationships/hyperlink" Target="http://www.youtube.com/watch?v=Q9zgT3WzTVA" TargetMode="External"/><Relationship Id="rId5" Type="http://schemas.openxmlformats.org/officeDocument/2006/relationships/image" Target="../media/image9.jpeg"/><Relationship Id="rId4" Type="http://schemas.openxmlformats.org/officeDocument/2006/relationships/hyperlink" Target="http://www.youtube.com/watch?v=dfU17niXOG8&amp;feature=related" TargetMode="External"/><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Strategic Management In Action</a:t>
            </a:r>
            <a:endParaRPr lang="en-US" dirty="0"/>
          </a:p>
        </p:txBody>
      </p:sp>
      <p:sp>
        <p:nvSpPr>
          <p:cNvPr id="3" name="Subtitle 2"/>
          <p:cNvSpPr>
            <a:spLocks noGrp="1"/>
          </p:cNvSpPr>
          <p:nvPr>
            <p:ph type="subTitle" idx="1"/>
          </p:nvPr>
        </p:nvSpPr>
        <p:spPr/>
        <p:txBody>
          <a:bodyPr>
            <a:normAutofit/>
          </a:bodyPr>
          <a:lstStyle/>
          <a:p>
            <a:r>
              <a:rPr lang="en-US" dirty="0" smtClean="0"/>
              <a:t>Fifth Edition</a:t>
            </a:r>
          </a:p>
          <a:p>
            <a:r>
              <a:rPr lang="en-US" dirty="0" smtClean="0"/>
              <a:t>Mary Coulter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600200"/>
            <a:ext cx="4876800" cy="609600"/>
          </a:xfrm>
        </p:spPr>
        <p:txBody>
          <a:bodyPr>
            <a:normAutofit fontScale="85000" lnSpcReduction="10000"/>
          </a:bodyPr>
          <a:lstStyle/>
          <a:p>
            <a:r>
              <a:rPr lang="en-US" b="1" dirty="0">
                <a:solidFill>
                  <a:schemeClr val="tx1"/>
                </a:solidFill>
              </a:rPr>
              <a:t>-</a:t>
            </a:r>
            <a:r>
              <a:rPr lang="en-US" b="1" dirty="0" smtClean="0">
                <a:solidFill>
                  <a:schemeClr val="tx1"/>
                </a:solidFill>
              </a:rPr>
              <a:t>The New Business Environment</a:t>
            </a:r>
            <a:endParaRPr lang="en-US" b="1" dirty="0">
              <a:solidFill>
                <a:schemeClr val="tx1"/>
              </a:solidFill>
            </a:endParaRPr>
          </a:p>
        </p:txBody>
      </p:sp>
      <p:sp>
        <p:nvSpPr>
          <p:cNvPr id="5" name="TextBox 4"/>
          <p:cNvSpPr txBox="1"/>
          <p:nvPr/>
        </p:nvSpPr>
        <p:spPr>
          <a:xfrm>
            <a:off x="609600" y="762000"/>
            <a:ext cx="7848600" cy="769441"/>
          </a:xfrm>
          <a:prstGeom prst="rect">
            <a:avLst/>
          </a:prstGeom>
          <a:noFill/>
        </p:spPr>
        <p:txBody>
          <a:bodyPr wrap="square" rtlCol="0">
            <a:spAutoFit/>
          </a:bodyPr>
          <a:lstStyle/>
          <a:p>
            <a:pPr algn="ctr"/>
            <a:r>
              <a:rPr lang="en-US" sz="4400" b="1" dirty="0" smtClean="0"/>
              <a:t>Section</a:t>
            </a:r>
            <a:r>
              <a:rPr lang="en-US" sz="2400" b="1" dirty="0" smtClean="0"/>
              <a:t> </a:t>
            </a:r>
            <a:r>
              <a:rPr lang="en-US" sz="4400" b="1" dirty="0" smtClean="0"/>
              <a:t>2.2</a:t>
            </a:r>
            <a:endParaRPr lang="en-US" sz="4400" b="1" dirty="0"/>
          </a:p>
        </p:txBody>
      </p:sp>
      <p:sp>
        <p:nvSpPr>
          <p:cNvPr id="6" name="TextBox 5"/>
          <p:cNvSpPr txBox="1"/>
          <p:nvPr/>
        </p:nvSpPr>
        <p:spPr>
          <a:xfrm>
            <a:off x="2743200" y="2133600"/>
            <a:ext cx="5105400" cy="1754326"/>
          </a:xfrm>
          <a:prstGeom prst="rect">
            <a:avLst/>
          </a:prstGeom>
          <a:noFill/>
        </p:spPr>
        <p:txBody>
          <a:bodyPr wrap="square" rtlCol="0">
            <a:spAutoFit/>
          </a:bodyPr>
          <a:lstStyle/>
          <a:p>
            <a:r>
              <a:rPr lang="en-US" dirty="0" smtClean="0"/>
              <a:t>-</a:t>
            </a:r>
            <a:r>
              <a:rPr lang="en-US" b="1" dirty="0" smtClean="0"/>
              <a:t>Drivers of the New Business Environment</a:t>
            </a:r>
            <a:br>
              <a:rPr lang="en-US" b="1" dirty="0" smtClean="0"/>
            </a:br>
            <a:r>
              <a:rPr lang="en-US" dirty="0" smtClean="0"/>
              <a:t>    -Information Revolution</a:t>
            </a:r>
            <a:br>
              <a:rPr lang="en-US" dirty="0" smtClean="0"/>
            </a:br>
            <a:r>
              <a:rPr lang="en-US" dirty="0" smtClean="0"/>
              <a:t>    -Technology</a:t>
            </a:r>
            <a:br>
              <a:rPr lang="en-US" dirty="0" smtClean="0"/>
            </a:br>
            <a:r>
              <a:rPr lang="en-US" dirty="0" smtClean="0"/>
              <a:t>    -Globalization</a:t>
            </a:r>
            <a:br>
              <a:rPr lang="en-US" dirty="0" smtClean="0"/>
            </a:br>
            <a:r>
              <a:rPr lang="en-US" dirty="0" smtClean="0"/>
              <a:t/>
            </a:r>
            <a:br>
              <a:rPr lang="en-US" dirty="0" smtClean="0"/>
            </a:br>
            <a:endParaRPr lang="en-US" dirty="0"/>
          </a:p>
        </p:txBody>
      </p:sp>
      <p:sp>
        <p:nvSpPr>
          <p:cNvPr id="7" name="TextBox 6"/>
          <p:cNvSpPr txBox="1"/>
          <p:nvPr/>
        </p:nvSpPr>
        <p:spPr>
          <a:xfrm>
            <a:off x="685800" y="4267200"/>
            <a:ext cx="4419600" cy="1477328"/>
          </a:xfrm>
          <a:prstGeom prst="rect">
            <a:avLst/>
          </a:prstGeom>
          <a:noFill/>
        </p:spPr>
        <p:txBody>
          <a:bodyPr wrap="square" rtlCol="0">
            <a:spAutoFit/>
          </a:bodyPr>
          <a:lstStyle/>
          <a:p>
            <a:r>
              <a:rPr lang="en-US" b="1" dirty="0" smtClean="0"/>
              <a:t>-Implications</a:t>
            </a:r>
            <a:br>
              <a:rPr lang="en-US" b="1" dirty="0" smtClean="0"/>
            </a:br>
            <a:r>
              <a:rPr lang="en-US" b="1" dirty="0" smtClean="0"/>
              <a:t>    -</a:t>
            </a:r>
            <a:r>
              <a:rPr lang="en-US" dirty="0" smtClean="0"/>
              <a:t>Continual Change</a:t>
            </a:r>
            <a:br>
              <a:rPr lang="en-US" dirty="0" smtClean="0"/>
            </a:br>
            <a:r>
              <a:rPr lang="en-US" dirty="0" smtClean="0"/>
              <a:t>    -Reduced need for physical assets</a:t>
            </a:r>
            <a:br>
              <a:rPr lang="en-US" dirty="0" smtClean="0"/>
            </a:br>
            <a:r>
              <a:rPr lang="en-US" dirty="0" smtClean="0"/>
              <a:t>    -Vanishing distance and compressed time</a:t>
            </a:r>
            <a:br>
              <a:rPr lang="en-US" dirty="0" smtClean="0"/>
            </a:br>
            <a:r>
              <a:rPr lang="en-US" dirty="0" smtClean="0"/>
              <a:t>    -Vulnerability</a:t>
            </a:r>
            <a:endParaRPr lang="en-US" b="1" dirty="0"/>
          </a:p>
        </p:txBody>
      </p:sp>
      <p:sp>
        <p:nvSpPr>
          <p:cNvPr id="8" name="TextBox 7"/>
          <p:cNvSpPr txBox="1"/>
          <p:nvPr/>
        </p:nvSpPr>
        <p:spPr>
          <a:xfrm>
            <a:off x="5029200" y="4267200"/>
            <a:ext cx="4114800" cy="1200329"/>
          </a:xfrm>
          <a:prstGeom prst="rect">
            <a:avLst/>
          </a:prstGeom>
          <a:noFill/>
        </p:spPr>
        <p:txBody>
          <a:bodyPr wrap="square" rtlCol="0">
            <a:spAutoFit/>
          </a:bodyPr>
          <a:lstStyle/>
          <a:p>
            <a:r>
              <a:rPr lang="en-US" b="1" dirty="0" smtClean="0"/>
              <a:t>-Critical Success Factors</a:t>
            </a:r>
            <a:br>
              <a:rPr lang="en-US" b="1" dirty="0" smtClean="0"/>
            </a:br>
            <a:r>
              <a:rPr lang="en-US" b="1" dirty="0" smtClean="0"/>
              <a:t>     -</a:t>
            </a:r>
            <a:r>
              <a:rPr lang="en-US" dirty="0" smtClean="0"/>
              <a:t>Ability to embrace change</a:t>
            </a:r>
            <a:br>
              <a:rPr lang="en-US" dirty="0" smtClean="0"/>
            </a:br>
            <a:r>
              <a:rPr lang="en-US" dirty="0" smtClean="0"/>
              <a:t>     -Creativity and innovation capabilities</a:t>
            </a:r>
            <a:br>
              <a:rPr lang="en-US" dirty="0" smtClean="0"/>
            </a:br>
            <a:r>
              <a:rPr lang="en-US" dirty="0" smtClean="0"/>
              <a:t>     -Being a world-class organization</a:t>
            </a:r>
            <a:endParaRPr lang="en-US" b="1" dirty="0"/>
          </a:p>
        </p:txBody>
      </p:sp>
      <p:pic>
        <p:nvPicPr>
          <p:cNvPr id="1026" name="Picture 2"/>
          <p:cNvPicPr>
            <a:picLocks noChangeAspect="1" noChangeArrowheads="1"/>
          </p:cNvPicPr>
          <p:nvPr/>
        </p:nvPicPr>
        <p:blipFill>
          <a:blip r:embed="rId2" cstate="print"/>
          <a:srcRect/>
          <a:stretch>
            <a:fillRect/>
          </a:stretch>
        </p:blipFill>
        <p:spPr bwMode="auto">
          <a:xfrm>
            <a:off x="1981200" y="3352800"/>
            <a:ext cx="857250" cy="857250"/>
          </a:xfrm>
          <a:prstGeom prst="rect">
            <a:avLst/>
          </a:prstGeom>
          <a:noFill/>
          <a:ln w="9525">
            <a:noFill/>
            <a:miter lim="800000"/>
            <a:headEnd/>
            <a:tailEnd/>
          </a:ln>
        </p:spPr>
      </p:pic>
      <p:pic>
        <p:nvPicPr>
          <p:cNvPr id="1027" name="Picture 3"/>
          <p:cNvPicPr>
            <a:picLocks noChangeAspect="1" noChangeArrowheads="1"/>
          </p:cNvPicPr>
          <p:nvPr/>
        </p:nvPicPr>
        <p:blipFill>
          <a:blip r:embed="rId2" cstate="print"/>
          <a:srcRect/>
          <a:stretch>
            <a:fillRect/>
          </a:stretch>
        </p:blipFill>
        <p:spPr bwMode="auto">
          <a:xfrm>
            <a:off x="5867400" y="3352800"/>
            <a:ext cx="857250" cy="8572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457200"/>
            <a:ext cx="4267200" cy="1143000"/>
          </a:xfrm>
        </p:spPr>
        <p:txBody>
          <a:bodyPr>
            <a:normAutofit/>
          </a:bodyPr>
          <a:lstStyle/>
          <a:p>
            <a:r>
              <a:rPr lang="en-US" sz="2700" b="1" dirty="0" smtClean="0"/>
              <a:t>-The Information Revolution</a:t>
            </a:r>
            <a:endParaRPr lang="en-US" sz="2700" b="1" dirty="0"/>
          </a:p>
        </p:txBody>
      </p:sp>
      <p:sp>
        <p:nvSpPr>
          <p:cNvPr id="3" name="TextBox 2"/>
          <p:cNvSpPr txBox="1"/>
          <p:nvPr/>
        </p:nvSpPr>
        <p:spPr>
          <a:xfrm>
            <a:off x="609600" y="1447800"/>
            <a:ext cx="4648200" cy="923330"/>
          </a:xfrm>
          <a:prstGeom prst="rect">
            <a:avLst/>
          </a:prstGeom>
          <a:noFill/>
        </p:spPr>
        <p:txBody>
          <a:bodyPr wrap="square" rtlCol="0">
            <a:spAutoFit/>
          </a:bodyPr>
          <a:lstStyle/>
          <a:p>
            <a:r>
              <a:rPr lang="en-US" dirty="0" smtClean="0"/>
              <a:t>The amount of information being created, captured, and replicated in a digital format is growing at a rate of 57% a year.</a:t>
            </a:r>
            <a:endParaRPr lang="en-US" dirty="0"/>
          </a:p>
        </p:txBody>
      </p:sp>
      <p:sp>
        <p:nvSpPr>
          <p:cNvPr id="4" name="TextBox 3"/>
          <p:cNvSpPr txBox="1"/>
          <p:nvPr/>
        </p:nvSpPr>
        <p:spPr>
          <a:xfrm>
            <a:off x="609600" y="2743200"/>
            <a:ext cx="4419600" cy="1200329"/>
          </a:xfrm>
          <a:prstGeom prst="rect">
            <a:avLst/>
          </a:prstGeom>
          <a:noFill/>
        </p:spPr>
        <p:txBody>
          <a:bodyPr wrap="square" rtlCol="0">
            <a:spAutoFit/>
          </a:bodyPr>
          <a:lstStyle/>
          <a:p>
            <a:r>
              <a:rPr lang="en-US" dirty="0" smtClean="0"/>
              <a:t>This Information is Available to</a:t>
            </a:r>
            <a:br>
              <a:rPr lang="en-US" dirty="0" smtClean="0"/>
            </a:br>
            <a:r>
              <a:rPr lang="en-US" dirty="0" smtClean="0"/>
              <a:t>- Anyone</a:t>
            </a:r>
            <a:br>
              <a:rPr lang="en-US" dirty="0" smtClean="0"/>
            </a:br>
            <a:r>
              <a:rPr lang="en-US" dirty="0" smtClean="0"/>
              <a:t>- Anywhere</a:t>
            </a:r>
            <a:br>
              <a:rPr lang="en-US" dirty="0" smtClean="0"/>
            </a:br>
            <a:r>
              <a:rPr lang="en-US" dirty="0" smtClean="0"/>
              <a:t>- Anytime</a:t>
            </a:r>
            <a:endParaRPr lang="en-US" dirty="0"/>
          </a:p>
        </p:txBody>
      </p:sp>
      <p:sp>
        <p:nvSpPr>
          <p:cNvPr id="6" name="TextBox 5"/>
          <p:cNvSpPr txBox="1"/>
          <p:nvPr/>
        </p:nvSpPr>
        <p:spPr>
          <a:xfrm>
            <a:off x="685800" y="4267200"/>
            <a:ext cx="3505200" cy="1200329"/>
          </a:xfrm>
          <a:prstGeom prst="rect">
            <a:avLst/>
          </a:prstGeom>
          <a:noFill/>
        </p:spPr>
        <p:txBody>
          <a:bodyPr wrap="square" rtlCol="0">
            <a:spAutoFit/>
          </a:bodyPr>
          <a:lstStyle/>
          <a:p>
            <a:r>
              <a:rPr lang="en-US" dirty="0" smtClean="0"/>
              <a:t>This Instant availability of information has radically changed the nature of the business environment.</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648200" y="2362200"/>
            <a:ext cx="3810000" cy="28575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838200"/>
            <a:ext cx="3810000" cy="1200329"/>
          </a:xfrm>
          <a:prstGeom prst="rect">
            <a:avLst/>
          </a:prstGeom>
          <a:noFill/>
        </p:spPr>
        <p:txBody>
          <a:bodyPr wrap="square" rtlCol="0">
            <a:spAutoFit/>
          </a:bodyPr>
          <a:lstStyle/>
          <a:p>
            <a:r>
              <a:rPr lang="en-US" dirty="0" smtClean="0"/>
              <a:t>-Information (Knowledge) has always   </a:t>
            </a:r>
            <a:br>
              <a:rPr lang="en-US" dirty="0" smtClean="0"/>
            </a:br>
            <a:r>
              <a:rPr lang="en-US" dirty="0" smtClean="0"/>
              <a:t> been used to produce goods and </a:t>
            </a:r>
            <a:br>
              <a:rPr lang="en-US" dirty="0" smtClean="0"/>
            </a:br>
            <a:r>
              <a:rPr lang="en-US" dirty="0" smtClean="0"/>
              <a:t> services. It has helped organizations </a:t>
            </a:r>
            <a:br>
              <a:rPr lang="en-US" dirty="0" smtClean="0"/>
            </a:br>
            <a:r>
              <a:rPr lang="en-US" dirty="0" smtClean="0"/>
              <a:t> to be more efficient and effective.</a:t>
            </a:r>
            <a:endParaRPr lang="en-US" dirty="0"/>
          </a:p>
        </p:txBody>
      </p:sp>
      <p:sp>
        <p:nvSpPr>
          <p:cNvPr id="3" name="TextBox 2"/>
          <p:cNvSpPr txBox="1"/>
          <p:nvPr/>
        </p:nvSpPr>
        <p:spPr>
          <a:xfrm>
            <a:off x="762000" y="2362200"/>
            <a:ext cx="3810000" cy="1754326"/>
          </a:xfrm>
          <a:prstGeom prst="rect">
            <a:avLst/>
          </a:prstGeom>
          <a:noFill/>
        </p:spPr>
        <p:txBody>
          <a:bodyPr wrap="square" rtlCol="0">
            <a:spAutoFit/>
          </a:bodyPr>
          <a:lstStyle/>
          <a:p>
            <a:r>
              <a:rPr lang="en-US" dirty="0" smtClean="0"/>
              <a:t>-However, there has been a shift in the   </a:t>
            </a:r>
            <a:br>
              <a:rPr lang="en-US" dirty="0" smtClean="0"/>
            </a:br>
            <a:r>
              <a:rPr lang="en-US" dirty="0" smtClean="0"/>
              <a:t> way we look at information now.</a:t>
            </a:r>
            <a:br>
              <a:rPr lang="en-US" dirty="0" smtClean="0"/>
            </a:br>
            <a:r>
              <a:rPr lang="en-US" dirty="0" smtClean="0"/>
              <a:t/>
            </a:r>
            <a:br>
              <a:rPr lang="en-US" dirty="0" smtClean="0"/>
            </a:br>
            <a:r>
              <a:rPr lang="en-US" dirty="0" smtClean="0"/>
              <a:t>        -It is the essential resource of </a:t>
            </a:r>
            <a:br>
              <a:rPr lang="en-US" dirty="0" smtClean="0"/>
            </a:br>
            <a:r>
              <a:rPr lang="en-US" dirty="0" smtClean="0"/>
              <a:t>         production, not simply as a  </a:t>
            </a:r>
            <a:br>
              <a:rPr lang="en-US" dirty="0" smtClean="0"/>
            </a:br>
            <a:r>
              <a:rPr lang="en-US" dirty="0" smtClean="0"/>
              <a:t>         means to an end.</a:t>
            </a:r>
            <a:endParaRPr lang="en-US" dirty="0"/>
          </a:p>
        </p:txBody>
      </p:sp>
      <p:sp>
        <p:nvSpPr>
          <p:cNvPr id="5" name="TextBox 4"/>
          <p:cNvSpPr txBox="1"/>
          <p:nvPr/>
        </p:nvSpPr>
        <p:spPr>
          <a:xfrm>
            <a:off x="838200" y="4191000"/>
            <a:ext cx="3429000" cy="2031325"/>
          </a:xfrm>
          <a:prstGeom prst="rect">
            <a:avLst/>
          </a:prstGeom>
          <a:noFill/>
        </p:spPr>
        <p:txBody>
          <a:bodyPr wrap="square" rtlCol="0">
            <a:spAutoFit/>
          </a:bodyPr>
          <a:lstStyle/>
          <a:p>
            <a:r>
              <a:rPr lang="en-US" dirty="0" smtClean="0"/>
              <a:t>-To have a competitive advantage, organizations  must not reply on traditional factors of production.</a:t>
            </a:r>
            <a:br>
              <a:rPr lang="en-US" dirty="0" smtClean="0"/>
            </a:br>
            <a:r>
              <a:rPr lang="en-US" dirty="0"/>
              <a:t> </a:t>
            </a:r>
            <a:r>
              <a:rPr lang="en-US" dirty="0" smtClean="0"/>
              <a:t>   </a:t>
            </a:r>
            <a:br>
              <a:rPr lang="en-US" dirty="0" smtClean="0"/>
            </a:br>
            <a:r>
              <a:rPr lang="en-US" dirty="0" smtClean="0"/>
              <a:t>       </a:t>
            </a:r>
            <a:r>
              <a:rPr lang="en-US" dirty="0" smtClean="0">
                <a:solidFill>
                  <a:schemeClr val="accent1"/>
                </a:solidFill>
              </a:rPr>
              <a:t>-</a:t>
            </a:r>
            <a:r>
              <a:rPr lang="en-US" b="1" dirty="0" smtClean="0">
                <a:solidFill>
                  <a:schemeClr val="accent1"/>
                </a:solidFill>
              </a:rPr>
              <a:t>It must now look at how  </a:t>
            </a:r>
            <a:br>
              <a:rPr lang="en-US" b="1" dirty="0" smtClean="0">
                <a:solidFill>
                  <a:schemeClr val="accent1"/>
                </a:solidFill>
              </a:rPr>
            </a:br>
            <a:r>
              <a:rPr lang="en-US" b="1" dirty="0" smtClean="0">
                <a:solidFill>
                  <a:schemeClr val="accent1"/>
                </a:solidFill>
              </a:rPr>
              <a:t>        information and knowledge </a:t>
            </a:r>
            <a:br>
              <a:rPr lang="en-US" b="1" dirty="0" smtClean="0">
                <a:solidFill>
                  <a:schemeClr val="accent1"/>
                </a:solidFill>
              </a:rPr>
            </a:br>
            <a:r>
              <a:rPr lang="en-US" b="1" dirty="0" smtClean="0">
                <a:solidFill>
                  <a:schemeClr val="accent1"/>
                </a:solidFill>
              </a:rPr>
              <a:t>        can be exploited. </a:t>
            </a:r>
            <a:endParaRPr lang="en-US" b="1" dirty="0">
              <a:solidFill>
                <a:schemeClr val="accent1"/>
              </a:solidFill>
            </a:endParaRPr>
          </a:p>
        </p:txBody>
      </p:sp>
      <p:pic>
        <p:nvPicPr>
          <p:cNvPr id="3074" name="Picture 2"/>
          <p:cNvPicPr>
            <a:picLocks noChangeAspect="1" noChangeArrowheads="1"/>
          </p:cNvPicPr>
          <p:nvPr/>
        </p:nvPicPr>
        <p:blipFill>
          <a:blip r:embed="rId2" cstate="print"/>
          <a:srcRect/>
          <a:stretch>
            <a:fillRect/>
          </a:stretch>
        </p:blipFill>
        <p:spPr bwMode="auto">
          <a:xfrm>
            <a:off x="5257800" y="2057400"/>
            <a:ext cx="3314700" cy="25717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838200"/>
            <a:ext cx="2057400" cy="523220"/>
          </a:xfrm>
          <a:prstGeom prst="rect">
            <a:avLst/>
          </a:prstGeom>
          <a:noFill/>
        </p:spPr>
        <p:txBody>
          <a:bodyPr wrap="square" rtlCol="0">
            <a:spAutoFit/>
          </a:bodyPr>
          <a:lstStyle/>
          <a:p>
            <a:r>
              <a:rPr lang="en-US" sz="2700" b="1" dirty="0" smtClean="0"/>
              <a:t>Technology</a:t>
            </a:r>
            <a:endParaRPr lang="en-US" sz="2700" b="1" dirty="0"/>
          </a:p>
        </p:txBody>
      </p:sp>
      <p:sp>
        <p:nvSpPr>
          <p:cNvPr id="4" name="TextBox 3"/>
          <p:cNvSpPr txBox="1"/>
          <p:nvPr/>
        </p:nvSpPr>
        <p:spPr>
          <a:xfrm>
            <a:off x="762000" y="1524000"/>
            <a:ext cx="3733800" cy="1477328"/>
          </a:xfrm>
          <a:prstGeom prst="rect">
            <a:avLst/>
          </a:prstGeom>
          <a:noFill/>
        </p:spPr>
        <p:txBody>
          <a:bodyPr wrap="square" rtlCol="0">
            <a:spAutoFit/>
          </a:bodyPr>
          <a:lstStyle/>
          <a:p>
            <a:r>
              <a:rPr lang="en-US" dirty="0" smtClean="0"/>
              <a:t>-What is technology?</a:t>
            </a:r>
            <a:br>
              <a:rPr lang="en-US" dirty="0" smtClean="0"/>
            </a:br>
            <a:r>
              <a:rPr lang="en-US" dirty="0" smtClean="0"/>
              <a:t>   </a:t>
            </a:r>
          </a:p>
          <a:p>
            <a:r>
              <a:rPr lang="en-US" dirty="0"/>
              <a:t> </a:t>
            </a:r>
            <a:r>
              <a:rPr lang="en-US" dirty="0" smtClean="0"/>
              <a:t>   -It is using equipment, materials,   </a:t>
            </a:r>
            <a:br>
              <a:rPr lang="en-US" dirty="0" smtClean="0"/>
            </a:br>
            <a:r>
              <a:rPr lang="en-US" dirty="0" smtClean="0"/>
              <a:t>     knowledge, and experience to </a:t>
            </a:r>
            <a:br>
              <a:rPr lang="en-US" dirty="0" smtClean="0"/>
            </a:br>
            <a:r>
              <a:rPr lang="en-US" dirty="0" smtClean="0"/>
              <a:t>     perform tasks.</a:t>
            </a:r>
            <a:endParaRPr lang="en-US" dirty="0"/>
          </a:p>
        </p:txBody>
      </p:sp>
      <p:sp>
        <p:nvSpPr>
          <p:cNvPr id="5" name="TextBox 4"/>
          <p:cNvSpPr txBox="1"/>
          <p:nvPr/>
        </p:nvSpPr>
        <p:spPr>
          <a:xfrm>
            <a:off x="838200" y="3124200"/>
            <a:ext cx="3048000" cy="2585323"/>
          </a:xfrm>
          <a:prstGeom prst="rect">
            <a:avLst/>
          </a:prstGeom>
          <a:noFill/>
        </p:spPr>
        <p:txBody>
          <a:bodyPr wrap="square" rtlCol="0">
            <a:spAutoFit/>
          </a:bodyPr>
          <a:lstStyle/>
          <a:p>
            <a:r>
              <a:rPr lang="en-US" dirty="0" smtClean="0"/>
              <a:t>-Technology significantly </a:t>
            </a:r>
            <a:br>
              <a:rPr lang="en-US" dirty="0" smtClean="0"/>
            </a:br>
            <a:r>
              <a:rPr lang="en-US" dirty="0" smtClean="0"/>
              <a:t>  changes the nature of </a:t>
            </a:r>
            <a:br>
              <a:rPr lang="en-US" dirty="0" smtClean="0"/>
            </a:br>
            <a:r>
              <a:rPr lang="en-US" dirty="0" smtClean="0"/>
              <a:t>  competition and affects how </a:t>
            </a:r>
            <a:br>
              <a:rPr lang="en-US" dirty="0" smtClean="0"/>
            </a:br>
            <a:r>
              <a:rPr lang="en-US" dirty="0" smtClean="0"/>
              <a:t>  organizations do their work </a:t>
            </a:r>
            <a:br>
              <a:rPr lang="en-US" dirty="0" smtClean="0"/>
            </a:br>
            <a:r>
              <a:rPr lang="en-US" dirty="0" smtClean="0"/>
              <a:t>  in three areas.</a:t>
            </a:r>
            <a:br>
              <a:rPr lang="en-US" dirty="0" smtClean="0"/>
            </a:br>
            <a:r>
              <a:rPr lang="en-US" dirty="0" smtClean="0"/>
              <a:t/>
            </a:r>
            <a:br>
              <a:rPr lang="en-US" dirty="0" smtClean="0"/>
            </a:br>
            <a:r>
              <a:rPr lang="en-US" dirty="0" smtClean="0"/>
              <a:t>-</a:t>
            </a:r>
            <a:r>
              <a:rPr lang="en-US" b="1" dirty="0" smtClean="0"/>
              <a:t>Innovation</a:t>
            </a:r>
            <a:br>
              <a:rPr lang="en-US" b="1" dirty="0" smtClean="0"/>
            </a:br>
            <a:r>
              <a:rPr lang="en-US" b="1" dirty="0" smtClean="0"/>
              <a:t>-Bottom-Up Capability</a:t>
            </a:r>
            <a:br>
              <a:rPr lang="en-US" b="1" dirty="0" smtClean="0"/>
            </a:br>
            <a:r>
              <a:rPr lang="en-US" b="1" dirty="0" smtClean="0"/>
              <a:t>-Organizational Performance</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3962400" y="2743200"/>
            <a:ext cx="4876800" cy="266132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4114800" cy="2585323"/>
          </a:xfrm>
          <a:prstGeom prst="rect">
            <a:avLst/>
          </a:prstGeom>
          <a:noFill/>
        </p:spPr>
        <p:txBody>
          <a:bodyPr wrap="square" rtlCol="0">
            <a:spAutoFit/>
          </a:bodyPr>
          <a:lstStyle/>
          <a:p>
            <a:r>
              <a:rPr lang="en-US" b="1" dirty="0" smtClean="0"/>
              <a:t>-Innovation</a:t>
            </a:r>
            <a:br>
              <a:rPr lang="en-US" b="1" dirty="0" smtClean="0"/>
            </a:br>
            <a:r>
              <a:rPr lang="en-US" b="1" dirty="0" smtClean="0"/>
              <a:t>   -</a:t>
            </a:r>
            <a:r>
              <a:rPr lang="en-US" dirty="0" smtClean="0"/>
              <a:t>Turning a creative product </a:t>
            </a:r>
            <a:br>
              <a:rPr lang="en-US" dirty="0" smtClean="0"/>
            </a:br>
            <a:r>
              <a:rPr lang="en-US" dirty="0" smtClean="0"/>
              <a:t>    or process that can be used </a:t>
            </a:r>
            <a:br>
              <a:rPr lang="en-US" dirty="0" smtClean="0"/>
            </a:br>
            <a:r>
              <a:rPr lang="en-US" dirty="0" smtClean="0"/>
              <a:t>    or sold.</a:t>
            </a:r>
            <a:br>
              <a:rPr lang="en-US" dirty="0" smtClean="0"/>
            </a:br>
            <a:r>
              <a:rPr lang="en-US" dirty="0" smtClean="0"/>
              <a:t>   -More than just creativity alone:</a:t>
            </a:r>
            <a:br>
              <a:rPr lang="en-US" dirty="0" smtClean="0"/>
            </a:br>
            <a:r>
              <a:rPr lang="en-US" dirty="0" smtClean="0"/>
              <a:t>     -</a:t>
            </a:r>
            <a:r>
              <a:rPr lang="en-US" b="1" dirty="0" smtClean="0"/>
              <a:t>Developing</a:t>
            </a:r>
            <a:r>
              <a:rPr lang="en-US" dirty="0" smtClean="0"/>
              <a:t> </a:t>
            </a:r>
            <a:br>
              <a:rPr lang="en-US" dirty="0" smtClean="0"/>
            </a:br>
            <a:r>
              <a:rPr lang="en-US" dirty="0" smtClean="0"/>
              <a:t>     -</a:t>
            </a:r>
            <a:r>
              <a:rPr lang="en-US" b="1" dirty="0" smtClean="0"/>
              <a:t>Making</a:t>
            </a:r>
            <a:r>
              <a:rPr lang="en-US" dirty="0" smtClean="0"/>
              <a:t/>
            </a:r>
            <a:br>
              <a:rPr lang="en-US" dirty="0" smtClean="0"/>
            </a:br>
            <a:r>
              <a:rPr lang="en-US" dirty="0" smtClean="0"/>
              <a:t>     -</a:t>
            </a:r>
            <a:r>
              <a:rPr lang="en-US" b="1" dirty="0" smtClean="0"/>
              <a:t>Marketing</a:t>
            </a:r>
            <a:r>
              <a:rPr lang="en-US" dirty="0" smtClean="0"/>
              <a:t> something that can </a:t>
            </a:r>
            <a:br>
              <a:rPr lang="en-US" dirty="0" smtClean="0"/>
            </a:br>
            <a:r>
              <a:rPr lang="en-US" dirty="0" smtClean="0"/>
              <a:t>      generate a revenue.</a:t>
            </a:r>
            <a:endParaRPr lang="en-US" b="1" dirty="0"/>
          </a:p>
        </p:txBody>
      </p:sp>
      <p:pic>
        <p:nvPicPr>
          <p:cNvPr id="5122" name="Picture 2"/>
          <p:cNvPicPr>
            <a:picLocks noChangeAspect="1" noChangeArrowheads="1"/>
          </p:cNvPicPr>
          <p:nvPr/>
        </p:nvPicPr>
        <p:blipFill>
          <a:blip r:embed="rId2" cstate="print"/>
          <a:srcRect/>
          <a:stretch>
            <a:fillRect/>
          </a:stretch>
        </p:blipFill>
        <p:spPr bwMode="auto">
          <a:xfrm>
            <a:off x="5181600" y="533400"/>
            <a:ext cx="2190750" cy="2771431"/>
          </a:xfrm>
          <a:prstGeom prst="rect">
            <a:avLst/>
          </a:prstGeom>
          <a:noFill/>
          <a:ln w="9525">
            <a:noFill/>
            <a:miter lim="800000"/>
            <a:headEnd/>
            <a:tailEnd/>
          </a:ln>
        </p:spPr>
      </p:pic>
      <p:sp>
        <p:nvSpPr>
          <p:cNvPr id="4" name="TextBox 3"/>
          <p:cNvSpPr txBox="1"/>
          <p:nvPr/>
        </p:nvSpPr>
        <p:spPr>
          <a:xfrm>
            <a:off x="609600" y="3581400"/>
            <a:ext cx="3657600" cy="2585323"/>
          </a:xfrm>
          <a:prstGeom prst="rect">
            <a:avLst/>
          </a:prstGeom>
          <a:noFill/>
        </p:spPr>
        <p:txBody>
          <a:bodyPr wrap="square" rtlCol="0">
            <a:spAutoFit/>
          </a:bodyPr>
          <a:lstStyle/>
          <a:p>
            <a:r>
              <a:rPr lang="en-US" b="1" dirty="0" smtClean="0"/>
              <a:t>-Bottom-Up or “Mass Collaboration   </a:t>
            </a:r>
            <a:br>
              <a:rPr lang="en-US" b="1" dirty="0" smtClean="0"/>
            </a:br>
            <a:r>
              <a:rPr lang="en-US" b="1" dirty="0" smtClean="0"/>
              <a:t> Capability”</a:t>
            </a:r>
            <a:br>
              <a:rPr lang="en-US" b="1" dirty="0" smtClean="0"/>
            </a:br>
            <a:r>
              <a:rPr lang="en-US" b="1" dirty="0" smtClean="0"/>
              <a:t/>
            </a:r>
            <a:br>
              <a:rPr lang="en-US" b="1" dirty="0" smtClean="0"/>
            </a:br>
            <a:r>
              <a:rPr lang="en-US" dirty="0" smtClean="0"/>
              <a:t>   -Shifting power from institutions to </a:t>
            </a:r>
            <a:br>
              <a:rPr lang="en-US" dirty="0" smtClean="0"/>
            </a:br>
            <a:r>
              <a:rPr lang="en-US" dirty="0" smtClean="0"/>
              <a:t>    individuals.</a:t>
            </a:r>
            <a:br>
              <a:rPr lang="en-US" dirty="0" smtClean="0"/>
            </a:br>
            <a:r>
              <a:rPr lang="en-US" dirty="0" smtClean="0"/>
              <a:t>Ex.</a:t>
            </a:r>
            <a:br>
              <a:rPr lang="en-US" dirty="0" smtClean="0"/>
            </a:br>
            <a:r>
              <a:rPr lang="en-US" dirty="0" smtClean="0"/>
              <a:t>   -American Idol</a:t>
            </a:r>
            <a:br>
              <a:rPr lang="en-US" dirty="0" smtClean="0"/>
            </a:br>
            <a:r>
              <a:rPr lang="en-US" dirty="0" smtClean="0"/>
              <a:t>   -eBay</a:t>
            </a:r>
            <a:br>
              <a:rPr lang="en-US" dirty="0" smtClean="0"/>
            </a:br>
            <a:r>
              <a:rPr lang="en-US" dirty="0" smtClean="0"/>
              <a:t>   </a:t>
            </a:r>
            <a:endParaRPr lang="en-US" b="1" dirty="0"/>
          </a:p>
        </p:txBody>
      </p:sp>
      <p:sp>
        <p:nvSpPr>
          <p:cNvPr id="5" name="TextBox 4"/>
          <p:cNvSpPr txBox="1"/>
          <p:nvPr/>
        </p:nvSpPr>
        <p:spPr>
          <a:xfrm>
            <a:off x="4876800" y="3581400"/>
            <a:ext cx="3505200" cy="2862322"/>
          </a:xfrm>
          <a:prstGeom prst="rect">
            <a:avLst/>
          </a:prstGeom>
          <a:noFill/>
        </p:spPr>
        <p:txBody>
          <a:bodyPr wrap="square" rtlCol="0">
            <a:spAutoFit/>
          </a:bodyPr>
          <a:lstStyle/>
          <a:p>
            <a:r>
              <a:rPr lang="en-US" dirty="0" smtClean="0"/>
              <a:t>-</a:t>
            </a:r>
            <a:r>
              <a:rPr lang="en-US" b="1" dirty="0" smtClean="0"/>
              <a:t>Organizational Performance</a:t>
            </a:r>
            <a:br>
              <a:rPr lang="en-US" b="1" dirty="0" smtClean="0"/>
            </a:br>
            <a:r>
              <a:rPr lang="en-US" dirty="0"/>
              <a:t/>
            </a:r>
            <a:br>
              <a:rPr lang="en-US" dirty="0"/>
            </a:br>
            <a:r>
              <a:rPr lang="en-US" dirty="0" smtClean="0"/>
              <a:t>   -Understanding that technology is </a:t>
            </a:r>
            <a:br>
              <a:rPr lang="en-US" dirty="0" smtClean="0"/>
            </a:br>
            <a:r>
              <a:rPr lang="en-US" dirty="0" smtClean="0"/>
              <a:t>    only a tool, not a replacement </a:t>
            </a:r>
            <a:br>
              <a:rPr lang="en-US" dirty="0" smtClean="0"/>
            </a:br>
            <a:r>
              <a:rPr lang="en-US" dirty="0" smtClean="0"/>
              <a:t>    for understanding the economics </a:t>
            </a:r>
            <a:br>
              <a:rPr lang="en-US" dirty="0" smtClean="0"/>
            </a:br>
            <a:r>
              <a:rPr lang="en-US" dirty="0" smtClean="0"/>
              <a:t>    of business.</a:t>
            </a:r>
            <a:br>
              <a:rPr lang="en-US" dirty="0" smtClean="0"/>
            </a:br>
            <a:r>
              <a:rPr lang="en-US" dirty="0" smtClean="0"/>
              <a:t>   -This allows organizations to be </a:t>
            </a:r>
            <a:br>
              <a:rPr lang="en-US" dirty="0" smtClean="0"/>
            </a:br>
            <a:r>
              <a:rPr lang="en-US" dirty="0" smtClean="0"/>
              <a:t>    the best at what they do.</a:t>
            </a:r>
            <a:br>
              <a:rPr lang="en-US" dirty="0" smtClean="0"/>
            </a:br>
            <a:r>
              <a:rPr lang="en-US" dirty="0" smtClean="0"/>
              <a:t>Ex.</a:t>
            </a:r>
            <a:br>
              <a:rPr lang="en-US" dirty="0" smtClean="0"/>
            </a:br>
            <a:r>
              <a:rPr lang="en-US" dirty="0" smtClean="0"/>
              <a:t> -Wal-Mart, McDonald’s, Starbucks.</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3733800" cy="1143000"/>
          </a:xfrm>
        </p:spPr>
        <p:txBody>
          <a:bodyPr>
            <a:normAutofit/>
          </a:bodyPr>
          <a:lstStyle/>
          <a:p>
            <a:r>
              <a:rPr lang="en-US" sz="2700" b="1" dirty="0" smtClean="0"/>
              <a:t>Globalization</a:t>
            </a:r>
            <a:endParaRPr lang="en-US" sz="2700" b="1" dirty="0"/>
          </a:p>
        </p:txBody>
      </p:sp>
      <p:sp>
        <p:nvSpPr>
          <p:cNvPr id="3" name="TextBox 2"/>
          <p:cNvSpPr txBox="1"/>
          <p:nvPr/>
        </p:nvSpPr>
        <p:spPr>
          <a:xfrm>
            <a:off x="609600" y="1295400"/>
            <a:ext cx="3581400" cy="4801314"/>
          </a:xfrm>
          <a:prstGeom prst="rect">
            <a:avLst/>
          </a:prstGeom>
          <a:noFill/>
        </p:spPr>
        <p:txBody>
          <a:bodyPr wrap="square" rtlCol="0">
            <a:spAutoFit/>
          </a:bodyPr>
          <a:lstStyle/>
          <a:p>
            <a:r>
              <a:rPr lang="en-US" dirty="0" smtClean="0"/>
              <a:t>-The days of consuming only </a:t>
            </a:r>
            <a:br>
              <a:rPr lang="en-US" dirty="0" smtClean="0"/>
            </a:br>
            <a:r>
              <a:rPr lang="en-US" dirty="0" smtClean="0"/>
              <a:t>  domestic products are gone.</a:t>
            </a:r>
            <a:br>
              <a:rPr lang="en-US" dirty="0" smtClean="0"/>
            </a:br>
            <a:r>
              <a:rPr lang="en-US" dirty="0" smtClean="0"/>
              <a:t/>
            </a:r>
            <a:br>
              <a:rPr lang="en-US" dirty="0" smtClean="0"/>
            </a:br>
            <a:r>
              <a:rPr lang="en-US" dirty="0" smtClean="0"/>
              <a:t>-More than ever, organizations must </a:t>
            </a:r>
            <a:br>
              <a:rPr lang="en-US" dirty="0" smtClean="0"/>
            </a:br>
            <a:r>
              <a:rPr lang="en-US" dirty="0" smtClean="0"/>
              <a:t>  strategically manage global issues.</a:t>
            </a:r>
            <a:br>
              <a:rPr lang="en-US" dirty="0" smtClean="0"/>
            </a:br>
            <a:r>
              <a:rPr lang="en-US" dirty="0" smtClean="0"/>
              <a:t/>
            </a:r>
            <a:br>
              <a:rPr lang="en-US" dirty="0" smtClean="0"/>
            </a:br>
            <a:r>
              <a:rPr lang="en-US" dirty="0" smtClean="0"/>
              <a:t>-The products we consume now are  </a:t>
            </a:r>
            <a:br>
              <a:rPr lang="en-US" dirty="0" smtClean="0"/>
            </a:br>
            <a:r>
              <a:rPr lang="en-US" dirty="0" smtClean="0"/>
              <a:t>  provided by a foreign company or   </a:t>
            </a:r>
            <a:br>
              <a:rPr lang="en-US" dirty="0" smtClean="0"/>
            </a:br>
            <a:r>
              <a:rPr lang="en-US" dirty="0" smtClean="0"/>
              <a:t>  by a domestic company that does </a:t>
            </a:r>
            <a:br>
              <a:rPr lang="en-US" dirty="0" smtClean="0"/>
            </a:br>
            <a:r>
              <a:rPr lang="en-US" dirty="0" smtClean="0"/>
              <a:t>  business globally.</a:t>
            </a:r>
            <a:br>
              <a:rPr lang="en-US" dirty="0" smtClean="0"/>
            </a:br>
            <a:r>
              <a:rPr lang="en-US" dirty="0" smtClean="0"/>
              <a:t/>
            </a:r>
            <a:br>
              <a:rPr lang="en-US" dirty="0" smtClean="0"/>
            </a:br>
            <a:r>
              <a:rPr lang="en-US" dirty="0" smtClean="0"/>
              <a:t>-Globalization influences strategic </a:t>
            </a:r>
            <a:br>
              <a:rPr lang="en-US" dirty="0" smtClean="0"/>
            </a:br>
            <a:r>
              <a:rPr lang="en-US" dirty="0" smtClean="0"/>
              <a:t>  management in two ways:</a:t>
            </a:r>
            <a:br>
              <a:rPr lang="en-US" dirty="0" smtClean="0"/>
            </a:br>
            <a:r>
              <a:rPr lang="en-US" dirty="0" smtClean="0"/>
              <a:t/>
            </a:r>
            <a:br>
              <a:rPr lang="en-US" dirty="0" smtClean="0"/>
            </a:br>
            <a:r>
              <a:rPr lang="en-US" dirty="0" smtClean="0"/>
              <a:t>        -</a:t>
            </a:r>
            <a:r>
              <a:rPr lang="en-US" b="1" dirty="0" smtClean="0"/>
              <a:t>Global Marketplace</a:t>
            </a:r>
            <a:br>
              <a:rPr lang="en-US" b="1" dirty="0" smtClean="0"/>
            </a:br>
            <a:r>
              <a:rPr lang="en-US" b="1" dirty="0" smtClean="0"/>
              <a:t>        -Global competitors</a:t>
            </a:r>
            <a:r>
              <a:rPr lang="en-US" dirty="0" smtClean="0"/>
              <a:t/>
            </a:r>
            <a:br>
              <a:rPr lang="en-US" dirty="0" smtClean="0"/>
            </a:b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4191000" y="1524000"/>
            <a:ext cx="4468872" cy="2971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3429000" cy="4801314"/>
          </a:xfrm>
          <a:prstGeom prst="rect">
            <a:avLst/>
          </a:prstGeom>
          <a:noFill/>
        </p:spPr>
        <p:txBody>
          <a:bodyPr wrap="square" rtlCol="0">
            <a:spAutoFit/>
          </a:bodyPr>
          <a:lstStyle/>
          <a:p>
            <a:r>
              <a:rPr lang="en-US" dirty="0" smtClean="0"/>
              <a:t>-</a:t>
            </a:r>
            <a:r>
              <a:rPr lang="en-US" b="1" dirty="0" smtClean="0"/>
              <a:t>Global Marketplace</a:t>
            </a:r>
            <a:br>
              <a:rPr lang="en-US" b="1" dirty="0" smtClean="0"/>
            </a:br>
            <a:r>
              <a:rPr lang="en-US" b="1" dirty="0" smtClean="0"/>
              <a:t/>
            </a:r>
            <a:br>
              <a:rPr lang="en-US" b="1" dirty="0" smtClean="0"/>
            </a:br>
            <a:r>
              <a:rPr lang="en-US" dirty="0" smtClean="0"/>
              <a:t>   -The whole world is a </a:t>
            </a:r>
            <a:br>
              <a:rPr lang="en-US" dirty="0" smtClean="0"/>
            </a:br>
            <a:r>
              <a:rPr lang="en-US" dirty="0" smtClean="0"/>
              <a:t>    potential marketplace.</a:t>
            </a:r>
            <a:br>
              <a:rPr lang="en-US" dirty="0" smtClean="0"/>
            </a:br>
            <a:r>
              <a:rPr lang="en-US" dirty="0" smtClean="0"/>
              <a:t>   </a:t>
            </a:r>
            <a:br>
              <a:rPr lang="en-US" dirty="0" smtClean="0"/>
            </a:br>
            <a:r>
              <a:rPr lang="en-US" dirty="0" smtClean="0"/>
              <a:t>   -Potential marketplace range </a:t>
            </a:r>
            <a:br>
              <a:rPr lang="en-US" dirty="0" smtClean="0"/>
            </a:br>
            <a:r>
              <a:rPr lang="en-US" dirty="0" smtClean="0"/>
              <a:t>    from small villages in China and </a:t>
            </a:r>
            <a:br>
              <a:rPr lang="en-US" dirty="0" smtClean="0"/>
            </a:br>
            <a:r>
              <a:rPr lang="en-US" dirty="0" smtClean="0"/>
              <a:t>    India to urban areas like </a:t>
            </a:r>
            <a:br>
              <a:rPr lang="en-US" dirty="0" smtClean="0"/>
            </a:br>
            <a:r>
              <a:rPr lang="en-US" dirty="0" smtClean="0"/>
              <a:t>    Moscow or Mexico City</a:t>
            </a:r>
            <a:br>
              <a:rPr lang="en-US" dirty="0" smtClean="0"/>
            </a:br>
            <a:r>
              <a:rPr lang="en-US" dirty="0" smtClean="0"/>
              <a:t/>
            </a:r>
            <a:br>
              <a:rPr lang="en-US" dirty="0" smtClean="0"/>
            </a:br>
            <a:r>
              <a:rPr lang="en-US" dirty="0" smtClean="0"/>
              <a:t>   -This global marketplace </a:t>
            </a:r>
            <a:br>
              <a:rPr lang="en-US" dirty="0" smtClean="0"/>
            </a:br>
            <a:r>
              <a:rPr lang="en-US" dirty="0" smtClean="0"/>
              <a:t>    provides significant </a:t>
            </a:r>
            <a:br>
              <a:rPr lang="en-US" dirty="0" smtClean="0"/>
            </a:br>
            <a:r>
              <a:rPr lang="en-US" dirty="0" smtClean="0"/>
              <a:t>    opportunities for organizations </a:t>
            </a:r>
            <a:br>
              <a:rPr lang="en-US" dirty="0" smtClean="0"/>
            </a:br>
            <a:r>
              <a:rPr lang="en-US" dirty="0" smtClean="0"/>
              <a:t>    to market their goods and  </a:t>
            </a:r>
            <a:br>
              <a:rPr lang="en-US" dirty="0" smtClean="0"/>
            </a:br>
            <a:r>
              <a:rPr lang="en-US" dirty="0" smtClean="0"/>
              <a:t>    services.</a:t>
            </a:r>
            <a:br>
              <a:rPr lang="en-US" dirty="0" smtClean="0"/>
            </a:br>
            <a:r>
              <a:rPr lang="en-US" dirty="0" smtClean="0"/>
              <a:t/>
            </a:r>
            <a:br>
              <a:rPr lang="en-US" dirty="0" smtClean="0"/>
            </a:br>
            <a:r>
              <a:rPr lang="en-US" dirty="0" smtClean="0"/>
              <a:t>   -As global markets open up:</a:t>
            </a:r>
            <a:endParaRPr lang="en-US" dirty="0"/>
          </a:p>
        </p:txBody>
      </p:sp>
      <p:sp>
        <p:nvSpPr>
          <p:cNvPr id="3" name="TextBox 2"/>
          <p:cNvSpPr txBox="1"/>
          <p:nvPr/>
        </p:nvSpPr>
        <p:spPr>
          <a:xfrm>
            <a:off x="4648200" y="685800"/>
            <a:ext cx="3962400" cy="4524315"/>
          </a:xfrm>
          <a:prstGeom prst="rect">
            <a:avLst/>
          </a:prstGeom>
          <a:noFill/>
        </p:spPr>
        <p:txBody>
          <a:bodyPr wrap="square" rtlCol="0">
            <a:spAutoFit/>
          </a:bodyPr>
          <a:lstStyle/>
          <a:p>
            <a:r>
              <a:rPr lang="en-US" b="1" dirty="0" smtClean="0"/>
              <a:t>-Global competitors</a:t>
            </a:r>
            <a:br>
              <a:rPr lang="en-US" b="1" dirty="0" smtClean="0"/>
            </a:br>
            <a:r>
              <a:rPr lang="en-US" b="1" dirty="0" smtClean="0"/>
              <a:t/>
            </a:r>
            <a:br>
              <a:rPr lang="en-US" b="1" dirty="0" smtClean="0"/>
            </a:br>
            <a:r>
              <a:rPr lang="en-US" b="1" dirty="0" smtClean="0"/>
              <a:t>   </a:t>
            </a:r>
            <a:r>
              <a:rPr lang="en-US" dirty="0" smtClean="0"/>
              <a:t>-Looking for a sustainable  </a:t>
            </a:r>
            <a:br>
              <a:rPr lang="en-US" dirty="0" smtClean="0"/>
            </a:br>
            <a:r>
              <a:rPr lang="en-US" dirty="0" smtClean="0"/>
              <a:t>    advantage.</a:t>
            </a:r>
            <a:br>
              <a:rPr lang="en-US" dirty="0" smtClean="0"/>
            </a:br>
            <a:r>
              <a:rPr lang="en-US" dirty="0" smtClean="0"/>
              <a:t/>
            </a:r>
            <a:br>
              <a:rPr lang="en-US" dirty="0" smtClean="0"/>
            </a:br>
            <a:r>
              <a:rPr lang="en-US" dirty="0" smtClean="0"/>
              <a:t>   -Have their own unique set of </a:t>
            </a:r>
            <a:br>
              <a:rPr lang="en-US" dirty="0" smtClean="0"/>
            </a:br>
            <a:r>
              <a:rPr lang="en-US" dirty="0" smtClean="0"/>
              <a:t>    experiences and resources.</a:t>
            </a:r>
            <a:br>
              <a:rPr lang="en-US" dirty="0" smtClean="0"/>
            </a:br>
            <a:r>
              <a:rPr lang="en-US" dirty="0" smtClean="0"/>
              <a:t/>
            </a:r>
            <a:br>
              <a:rPr lang="en-US" dirty="0" smtClean="0"/>
            </a:br>
            <a:r>
              <a:rPr lang="en-US" dirty="0" smtClean="0"/>
              <a:t>   -Making it much more difficult to </a:t>
            </a:r>
            <a:br>
              <a:rPr lang="en-US" dirty="0" smtClean="0"/>
            </a:br>
            <a:r>
              <a:rPr lang="en-US" dirty="0" smtClean="0"/>
              <a:t>    understand their strategic approach.</a:t>
            </a:r>
            <a:br>
              <a:rPr lang="en-US" dirty="0" smtClean="0"/>
            </a:br>
            <a:r>
              <a:rPr lang="en-US" dirty="0" smtClean="0"/>
              <a:t/>
            </a:r>
            <a:br>
              <a:rPr lang="en-US" dirty="0" smtClean="0"/>
            </a:br>
            <a:r>
              <a:rPr lang="en-US" dirty="0" smtClean="0"/>
              <a:t>   -However, by partnering together with </a:t>
            </a:r>
            <a:br>
              <a:rPr lang="en-US" dirty="0" smtClean="0"/>
            </a:br>
            <a:r>
              <a:rPr lang="en-US" dirty="0" smtClean="0"/>
              <a:t>    competitors, you can avoid the treat, </a:t>
            </a:r>
            <a:br>
              <a:rPr lang="en-US" dirty="0" smtClean="0"/>
            </a:br>
            <a:r>
              <a:rPr lang="en-US" dirty="0" smtClean="0"/>
              <a:t>    and still be able to achieve the </a:t>
            </a:r>
            <a:br>
              <a:rPr lang="en-US" dirty="0" smtClean="0"/>
            </a:br>
            <a:r>
              <a:rPr lang="en-US" dirty="0" smtClean="0"/>
              <a:t>    intended competitive advantage in </a:t>
            </a:r>
            <a:br>
              <a:rPr lang="en-US" dirty="0" smtClean="0"/>
            </a:br>
            <a:r>
              <a:rPr lang="en-US" dirty="0" smtClean="0"/>
              <a:t>    the global market.</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5638800" y="5181600"/>
            <a:ext cx="1981200" cy="148306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Implications of These Driving Forces</a:t>
            </a:r>
            <a:endParaRPr lang="en-US" dirty="0"/>
          </a:p>
        </p:txBody>
      </p:sp>
      <p:sp>
        <p:nvSpPr>
          <p:cNvPr id="5" name="Content Placeholder 4"/>
          <p:cNvSpPr>
            <a:spLocks noGrp="1"/>
          </p:cNvSpPr>
          <p:nvPr>
            <p:ph idx="1"/>
          </p:nvPr>
        </p:nvSpPr>
        <p:spPr/>
        <p:txBody>
          <a:bodyPr/>
          <a:lstStyle/>
          <a:p>
            <a:r>
              <a:rPr lang="en-US" dirty="0" smtClean="0"/>
              <a:t>There are four major implications of these driving forces:</a:t>
            </a:r>
          </a:p>
          <a:p>
            <a:pPr marL="971550" lvl="1" indent="-514350">
              <a:buFont typeface="+mj-lt"/>
              <a:buAutoNum type="arabicPeriod"/>
            </a:pPr>
            <a:r>
              <a:rPr lang="en-US" dirty="0" smtClean="0"/>
              <a:t>Continual Change</a:t>
            </a:r>
          </a:p>
          <a:p>
            <a:pPr marL="971550" lvl="1" indent="-514350">
              <a:buFont typeface="+mj-lt"/>
              <a:buAutoNum type="arabicPeriod"/>
            </a:pPr>
            <a:r>
              <a:rPr lang="en-US" dirty="0" smtClean="0"/>
              <a:t>Reduced Need for Physical Assets</a:t>
            </a:r>
          </a:p>
          <a:p>
            <a:pPr marL="971550" lvl="1" indent="-514350">
              <a:buFont typeface="+mj-lt"/>
              <a:buAutoNum type="arabicPeriod"/>
            </a:pPr>
            <a:r>
              <a:rPr lang="en-US" dirty="0" smtClean="0"/>
              <a:t>Vanishing Distance and Compressed Time</a:t>
            </a:r>
          </a:p>
          <a:p>
            <a:pPr marL="971550" lvl="1" indent="-514350">
              <a:buFont typeface="+mj-lt"/>
              <a:buAutoNum type="arabicPeriod"/>
            </a:pPr>
            <a:r>
              <a:rPr lang="en-US" dirty="0" smtClean="0"/>
              <a:t>Vulnerability</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Implications of These Driving Forces</a:t>
            </a:r>
            <a:endParaRPr lang="en-US" dirty="0"/>
          </a:p>
        </p:txBody>
      </p:sp>
      <p:sp>
        <p:nvSpPr>
          <p:cNvPr id="3" name="Content Placeholder 2"/>
          <p:cNvSpPr>
            <a:spLocks noGrp="1"/>
          </p:cNvSpPr>
          <p:nvPr>
            <p:ph idx="1"/>
          </p:nvPr>
        </p:nvSpPr>
        <p:spPr/>
        <p:txBody>
          <a:bodyPr/>
          <a:lstStyle/>
          <a:p>
            <a:pPr marL="514350" indent="-514350"/>
            <a:r>
              <a:rPr lang="en-US" dirty="0" smtClean="0"/>
              <a:t>Continual Change</a:t>
            </a:r>
          </a:p>
          <a:p>
            <a:pPr marL="914400" lvl="1" indent="-514350"/>
            <a:r>
              <a:rPr lang="en-US" dirty="0" smtClean="0"/>
              <a:t>External and internal changing conditions stimulate the need for </a:t>
            </a:r>
            <a:r>
              <a:rPr lang="en-US" b="1" dirty="0" smtClean="0"/>
              <a:t>organizational change</a:t>
            </a:r>
          </a:p>
          <a:p>
            <a:pPr marL="914400" lvl="1" indent="-514350"/>
            <a:r>
              <a:rPr lang="en-US" dirty="0" smtClean="0"/>
              <a:t>Ex. Greeting Card Companies</a:t>
            </a:r>
          </a:p>
          <a:p>
            <a:pPr marL="514350" indent="-514350">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Implications of These Driving Forces</a:t>
            </a:r>
            <a:endParaRPr lang="en-US" dirty="0"/>
          </a:p>
        </p:txBody>
      </p:sp>
      <p:sp>
        <p:nvSpPr>
          <p:cNvPr id="3" name="Content Placeholder 2"/>
          <p:cNvSpPr>
            <a:spLocks noGrp="1"/>
          </p:cNvSpPr>
          <p:nvPr>
            <p:ph idx="1"/>
          </p:nvPr>
        </p:nvSpPr>
        <p:spPr/>
        <p:txBody>
          <a:bodyPr/>
          <a:lstStyle/>
          <a:p>
            <a:pPr marL="514350" indent="-514350"/>
            <a:r>
              <a:rPr lang="en-US" dirty="0" smtClean="0"/>
              <a:t>Reduced Need for Physical Assets</a:t>
            </a:r>
          </a:p>
          <a:p>
            <a:pPr marL="914400" lvl="1" indent="-514350"/>
            <a:r>
              <a:rPr lang="en-US" dirty="0" smtClean="0"/>
              <a:t>Business economic power was once measured by the amount of physical assets a company possessed, but this has changed recently to intangible assets</a:t>
            </a:r>
          </a:p>
          <a:p>
            <a:pPr marL="914400" lvl="1" indent="-514350"/>
            <a:r>
              <a:rPr lang="en-US" dirty="0" smtClean="0"/>
              <a:t>A sustainable competitive advantage can be achieved with nonphysical assets</a:t>
            </a:r>
          </a:p>
          <a:p>
            <a:pPr marL="914400" lvl="1" indent="-514350"/>
            <a:r>
              <a:rPr lang="en-US" dirty="0" smtClean="0"/>
              <a:t>Ex. Companies such as Google, Amazon.com, American Express, and Toyota</a:t>
            </a:r>
          </a:p>
          <a:p>
            <a:pPr marL="1314450" lvl="2" indent="-514350"/>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normAutofit fontScale="90000"/>
          </a:bodyPr>
          <a:lstStyle/>
          <a:p>
            <a:r>
              <a:rPr lang="en-US" dirty="0" smtClean="0"/>
              <a:t>Chapter 2 </a:t>
            </a:r>
            <a:br>
              <a:rPr lang="en-US" dirty="0" smtClean="0"/>
            </a:br>
            <a:r>
              <a:rPr lang="en-US" dirty="0" smtClean="0"/>
              <a:t>The Context of Managing Strategically</a:t>
            </a:r>
            <a:endParaRPr lang="en-US" dirty="0"/>
          </a:p>
        </p:txBody>
      </p:sp>
      <p:sp>
        <p:nvSpPr>
          <p:cNvPr id="4" name="Subtitle 3"/>
          <p:cNvSpPr>
            <a:spLocks noGrp="1"/>
          </p:cNvSpPr>
          <p:nvPr>
            <p:ph type="subTitle" idx="1"/>
          </p:nvPr>
        </p:nvSpPr>
        <p:spPr>
          <a:xfrm>
            <a:off x="1371600" y="3429000"/>
            <a:ext cx="6400800" cy="1752600"/>
          </a:xfrm>
        </p:spPr>
        <p:txBody>
          <a:bodyPr>
            <a:normAutofit fontScale="70000" lnSpcReduction="20000"/>
          </a:bodyPr>
          <a:lstStyle/>
          <a:p>
            <a:r>
              <a:rPr lang="en-US" dirty="0" smtClean="0"/>
              <a:t>Group 4</a:t>
            </a:r>
          </a:p>
          <a:p>
            <a:pPr algn="l"/>
            <a:r>
              <a:rPr lang="en-US" dirty="0" smtClean="0"/>
              <a:t>Rachel Rose</a:t>
            </a:r>
          </a:p>
          <a:p>
            <a:pPr algn="l"/>
            <a:r>
              <a:rPr lang="en-US" dirty="0" smtClean="0"/>
              <a:t>Yao </a:t>
            </a:r>
            <a:r>
              <a:rPr lang="en-US" dirty="0" err="1" smtClean="0"/>
              <a:t>Hai</a:t>
            </a:r>
            <a:endParaRPr lang="en-US" dirty="0" smtClean="0"/>
          </a:p>
          <a:p>
            <a:pPr algn="l"/>
            <a:r>
              <a:rPr lang="en-US" dirty="0" smtClean="0"/>
              <a:t>Ryan </a:t>
            </a:r>
            <a:r>
              <a:rPr lang="en-US" dirty="0" smtClean="0"/>
              <a:t>Martin</a:t>
            </a:r>
          </a:p>
          <a:p>
            <a:pPr algn="l"/>
            <a:r>
              <a:rPr lang="en-US" dirty="0" smtClean="0"/>
              <a:t>Matt Porter</a:t>
            </a:r>
            <a:endParaRPr lang="en-US" dirty="0" smtClean="0"/>
          </a:p>
          <a:p>
            <a:pPr algn="l"/>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Implications of These Driving Forces</a:t>
            </a:r>
            <a:endParaRPr lang="en-US" dirty="0"/>
          </a:p>
        </p:txBody>
      </p:sp>
      <p:sp>
        <p:nvSpPr>
          <p:cNvPr id="3" name="Content Placeholder 2"/>
          <p:cNvSpPr>
            <a:spLocks noGrp="1"/>
          </p:cNvSpPr>
          <p:nvPr>
            <p:ph idx="1"/>
          </p:nvPr>
        </p:nvSpPr>
        <p:spPr/>
        <p:txBody>
          <a:bodyPr>
            <a:normAutofit lnSpcReduction="10000"/>
          </a:bodyPr>
          <a:lstStyle/>
          <a:p>
            <a:r>
              <a:rPr lang="en-US" dirty="0" smtClean="0"/>
              <a:t>Vanishing Distance and Compressed Time</a:t>
            </a:r>
          </a:p>
          <a:p>
            <a:pPr lvl="1"/>
            <a:r>
              <a:rPr lang="en-US" dirty="0" smtClean="0"/>
              <a:t>Physical distance and time constraints on an organization’s strategic decisions have all but disappeared</a:t>
            </a:r>
          </a:p>
          <a:p>
            <a:pPr lvl="1"/>
            <a:r>
              <a:rPr lang="en-US" dirty="0" smtClean="0"/>
              <a:t>Organization’s potential markets and competitors can be found anywhere</a:t>
            </a:r>
          </a:p>
          <a:p>
            <a:pPr lvl="1"/>
            <a:r>
              <a:rPr lang="en-US" dirty="0" smtClean="0"/>
              <a:t>Reasons for this change</a:t>
            </a:r>
          </a:p>
          <a:p>
            <a:pPr lvl="2"/>
            <a:r>
              <a:rPr lang="en-US" dirty="0" smtClean="0"/>
              <a:t>Email</a:t>
            </a:r>
          </a:p>
          <a:p>
            <a:pPr lvl="2"/>
            <a:r>
              <a:rPr lang="en-US" dirty="0" smtClean="0"/>
              <a:t>Text Messaging</a:t>
            </a:r>
          </a:p>
          <a:p>
            <a:pPr lvl="2"/>
            <a:r>
              <a:rPr lang="en-US" dirty="0" smtClean="0"/>
              <a:t>Interactive Web Sites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Implications of These Driving Forces</a:t>
            </a:r>
            <a:endParaRPr lang="en-US" dirty="0"/>
          </a:p>
        </p:txBody>
      </p:sp>
      <p:sp>
        <p:nvSpPr>
          <p:cNvPr id="3" name="Content Placeholder 2"/>
          <p:cNvSpPr>
            <a:spLocks noGrp="1"/>
          </p:cNvSpPr>
          <p:nvPr>
            <p:ph idx="1"/>
          </p:nvPr>
        </p:nvSpPr>
        <p:spPr/>
        <p:txBody>
          <a:bodyPr/>
          <a:lstStyle/>
          <a:p>
            <a:r>
              <a:rPr lang="en-US" dirty="0" smtClean="0"/>
              <a:t>Vulnerability</a:t>
            </a:r>
          </a:p>
          <a:p>
            <a:pPr lvl="1"/>
            <a:r>
              <a:rPr lang="en-US" dirty="0" smtClean="0"/>
              <a:t>Organizations face increased vulnerability from interconnectedness and openness</a:t>
            </a:r>
          </a:p>
          <a:p>
            <a:pPr lvl="1"/>
            <a:r>
              <a:rPr lang="en-US" dirty="0" smtClean="0"/>
              <a:t>Threats from computer viruses, terrorist attacks, and biological attacks should all be considered when making strategic decisions</a:t>
            </a:r>
          </a:p>
          <a:p>
            <a:pPr lvl="1"/>
            <a:r>
              <a:rPr lang="en-US" dirty="0" smtClean="0"/>
              <a:t>Ex. Computer Viruses (</a:t>
            </a:r>
            <a:r>
              <a:rPr lang="en-US" dirty="0" err="1" smtClean="0"/>
              <a:t>SoBig</a:t>
            </a:r>
            <a:r>
              <a:rPr lang="en-US" dirty="0" smtClean="0"/>
              <a:t>, The Love Bug, </a:t>
            </a:r>
            <a:r>
              <a:rPr lang="en-US" dirty="0" err="1" smtClean="0"/>
              <a:t>BugBear</a:t>
            </a:r>
            <a:r>
              <a:rPr lang="en-US" dirty="0" smtClean="0"/>
              <a: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Success Factors</a:t>
            </a:r>
            <a:endParaRPr lang="en-US" dirty="0"/>
          </a:p>
        </p:txBody>
      </p:sp>
      <p:sp>
        <p:nvSpPr>
          <p:cNvPr id="3" name="Content Placeholder 2"/>
          <p:cNvSpPr>
            <a:spLocks noGrp="1"/>
          </p:cNvSpPr>
          <p:nvPr>
            <p:ph idx="1"/>
          </p:nvPr>
        </p:nvSpPr>
        <p:spPr/>
        <p:txBody>
          <a:bodyPr/>
          <a:lstStyle/>
          <a:p>
            <a:r>
              <a:rPr lang="en-US" dirty="0" smtClean="0"/>
              <a:t>There are three factors critical to success in this new business environment:</a:t>
            </a:r>
          </a:p>
          <a:p>
            <a:pPr marL="971550" lvl="1" indent="-514350">
              <a:buFont typeface="+mj-lt"/>
              <a:buAutoNum type="arabicPeriod"/>
            </a:pPr>
            <a:r>
              <a:rPr lang="en-US" dirty="0" smtClean="0"/>
              <a:t>Ability to embrace change</a:t>
            </a:r>
          </a:p>
          <a:p>
            <a:pPr marL="971550" lvl="1" indent="-514350">
              <a:buFont typeface="+mj-lt"/>
              <a:buAutoNum type="arabicPeriod"/>
            </a:pPr>
            <a:r>
              <a:rPr lang="en-US" dirty="0" smtClean="0"/>
              <a:t>Creativity and innovation capabilities</a:t>
            </a:r>
          </a:p>
          <a:p>
            <a:pPr marL="971550" lvl="1" indent="-514350">
              <a:buFont typeface="+mj-lt"/>
              <a:buAutoNum type="arabicPeriod"/>
            </a:pPr>
            <a:r>
              <a:rPr lang="en-US" dirty="0" smtClean="0"/>
              <a:t>Being a world-class organization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Success Factors</a:t>
            </a:r>
            <a:endParaRPr lang="en-US" dirty="0"/>
          </a:p>
        </p:txBody>
      </p:sp>
      <p:sp>
        <p:nvSpPr>
          <p:cNvPr id="3" name="Content Placeholder 2"/>
          <p:cNvSpPr>
            <a:spLocks noGrp="1"/>
          </p:cNvSpPr>
          <p:nvPr>
            <p:ph idx="1"/>
          </p:nvPr>
        </p:nvSpPr>
        <p:spPr/>
        <p:txBody>
          <a:bodyPr/>
          <a:lstStyle/>
          <a:p>
            <a:r>
              <a:rPr lang="en-US" dirty="0" smtClean="0"/>
              <a:t>Ability to Embrace Change</a:t>
            </a:r>
          </a:p>
          <a:p>
            <a:pPr lvl="1"/>
            <a:r>
              <a:rPr lang="en-US" dirty="0" smtClean="0"/>
              <a:t>Change occurs from:</a:t>
            </a:r>
          </a:p>
          <a:p>
            <a:pPr lvl="2"/>
            <a:r>
              <a:rPr lang="en-US" dirty="0" smtClean="0"/>
              <a:t> technological advances,</a:t>
            </a:r>
          </a:p>
          <a:p>
            <a:pPr lvl="2"/>
            <a:r>
              <a:rPr lang="en-US" dirty="0" smtClean="0"/>
              <a:t> from resource,</a:t>
            </a:r>
          </a:p>
          <a:p>
            <a:pPr lvl="2"/>
            <a:r>
              <a:rPr lang="en-US" dirty="0"/>
              <a:t>o</a:t>
            </a:r>
            <a:r>
              <a:rPr lang="en-US" dirty="0" smtClean="0"/>
              <a:t>r from information availability</a:t>
            </a:r>
          </a:p>
          <a:p>
            <a:pPr lvl="2"/>
            <a:endParaRPr lang="en-US" dirty="0"/>
          </a:p>
          <a:p>
            <a:pPr lvl="2">
              <a:buNone/>
            </a:pPr>
            <a:r>
              <a:rPr lang="en-US" b="1" dirty="0" smtClean="0"/>
              <a:t>Change Agents – </a:t>
            </a:r>
            <a:r>
              <a:rPr lang="en-US" dirty="0" smtClean="0"/>
              <a:t>oversee and initiate change efforts</a:t>
            </a:r>
          </a:p>
          <a:p>
            <a:pPr lvl="2">
              <a:buNone/>
            </a:pPr>
            <a:endParaRPr lang="en-US" b="1" dirty="0"/>
          </a:p>
          <a:p>
            <a:pPr lvl="2">
              <a:buNone/>
            </a:pPr>
            <a:r>
              <a:rPr lang="en-US" b="1" dirty="0" smtClean="0"/>
              <a:t>Ex. </a:t>
            </a:r>
            <a:r>
              <a:rPr lang="en-US" dirty="0" smtClean="0"/>
              <a:t>Big change in information transfer with Twitter</a:t>
            </a:r>
            <a:endParaRPr lang="en-US" b="1" dirty="0" smtClean="0"/>
          </a:p>
          <a:p>
            <a:pPr lvl="2">
              <a:buNone/>
            </a:pP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Success Factors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Creativity and Innovation Capabilities</a:t>
            </a:r>
          </a:p>
          <a:p>
            <a:pPr lvl="1"/>
            <a:r>
              <a:rPr lang="en-US" dirty="0" smtClean="0"/>
              <a:t>“Create and innovate or fail!”</a:t>
            </a:r>
          </a:p>
          <a:p>
            <a:pPr lvl="1">
              <a:buNone/>
            </a:pPr>
            <a:endParaRPr lang="en-US" b="1" dirty="0"/>
          </a:p>
          <a:p>
            <a:pPr lvl="1">
              <a:buNone/>
            </a:pPr>
            <a:r>
              <a:rPr lang="en-US" b="1" dirty="0" smtClean="0"/>
              <a:t>Creativity – </a:t>
            </a:r>
            <a:r>
              <a:rPr lang="en-US" dirty="0" smtClean="0"/>
              <a:t>ability to combine ideas in a unique way or to make unusual associations between ideas</a:t>
            </a:r>
          </a:p>
          <a:p>
            <a:pPr lvl="1">
              <a:buNone/>
            </a:pPr>
            <a:endParaRPr lang="en-US" dirty="0" smtClean="0"/>
          </a:p>
          <a:p>
            <a:pPr lvl="1"/>
            <a:r>
              <a:rPr lang="en-US" dirty="0" smtClean="0"/>
              <a:t>Innovation is another important capability; organization must be able to channel creativity into useful outcomes</a:t>
            </a:r>
            <a:br>
              <a:rPr lang="en-US" dirty="0" smtClean="0"/>
            </a:br>
            <a:endParaRPr lang="en-US" dirty="0" smtClean="0"/>
          </a:p>
          <a:p>
            <a:pPr lvl="1">
              <a:buNone/>
            </a:pPr>
            <a:r>
              <a:rPr lang="en-US" dirty="0" smtClean="0"/>
              <a:t>Ex. Apple</a:t>
            </a:r>
          </a:p>
          <a:p>
            <a:pPr lvl="1"/>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Success Factors</a:t>
            </a:r>
            <a:endParaRPr lang="en-US" dirty="0"/>
          </a:p>
        </p:txBody>
      </p:sp>
      <p:sp>
        <p:nvSpPr>
          <p:cNvPr id="3" name="Content Placeholder 2"/>
          <p:cNvSpPr>
            <a:spLocks noGrp="1"/>
          </p:cNvSpPr>
          <p:nvPr>
            <p:ph idx="1"/>
          </p:nvPr>
        </p:nvSpPr>
        <p:spPr/>
        <p:txBody>
          <a:bodyPr>
            <a:normAutofit lnSpcReduction="10000"/>
          </a:bodyPr>
          <a:lstStyle/>
          <a:p>
            <a:r>
              <a:rPr lang="en-US" dirty="0" smtClean="0"/>
              <a:t>Being a World-Class Organization</a:t>
            </a:r>
          </a:p>
          <a:p>
            <a:pPr lvl="1"/>
            <a:r>
              <a:rPr lang="en-US" dirty="0" smtClean="0"/>
              <a:t>Strategic decision makers meet the challenge of ensuring long-run survival and success with </a:t>
            </a:r>
            <a:r>
              <a:rPr lang="en-US" b="1" dirty="0" smtClean="0"/>
              <a:t>world-class organization</a:t>
            </a:r>
            <a:endParaRPr lang="en-US" dirty="0" smtClean="0"/>
          </a:p>
          <a:p>
            <a:pPr lvl="2"/>
            <a:r>
              <a:rPr lang="en-US" dirty="0" smtClean="0"/>
              <a:t>Significant Technological Support</a:t>
            </a:r>
          </a:p>
          <a:p>
            <a:pPr lvl="2"/>
            <a:r>
              <a:rPr lang="en-US" dirty="0" smtClean="0"/>
              <a:t>Strong Customer Focus</a:t>
            </a:r>
          </a:p>
          <a:p>
            <a:pPr lvl="2"/>
            <a:r>
              <a:rPr lang="en-US" dirty="0" smtClean="0"/>
              <a:t>Continual Learning and Improvement</a:t>
            </a:r>
          </a:p>
          <a:p>
            <a:pPr lvl="2"/>
            <a:r>
              <a:rPr lang="en-US" dirty="0" smtClean="0"/>
              <a:t>Egalitarian Climate</a:t>
            </a:r>
          </a:p>
          <a:p>
            <a:pPr lvl="2"/>
            <a:r>
              <a:rPr lang="en-US" dirty="0" smtClean="0"/>
              <a:t>Creative Human Resource Management</a:t>
            </a:r>
          </a:p>
          <a:p>
            <a:pPr lvl="2"/>
            <a:r>
              <a:rPr lang="en-US" dirty="0" smtClean="0"/>
              <a:t>Flexible Organization Structure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2.3 </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Managing Strategically </a:t>
            </a:r>
          </a:p>
          <a:p>
            <a:pPr lvl="1"/>
            <a:r>
              <a:rPr lang="en-US" sz="2000" dirty="0" smtClean="0"/>
              <a:t>Formulating and implementing strategies that allow organization to develop and maintain a competitive advantage.</a:t>
            </a:r>
          </a:p>
          <a:p>
            <a:r>
              <a:rPr lang="en-US" sz="2400" dirty="0" smtClean="0"/>
              <a:t>Competitive Advantage</a:t>
            </a:r>
          </a:p>
          <a:p>
            <a:pPr lvl="1"/>
            <a:r>
              <a:rPr lang="en-US" sz="1600" dirty="0" smtClean="0"/>
              <a:t>What sets an organization apart or what is its competitive edge. </a:t>
            </a:r>
          </a:p>
          <a:p>
            <a:pPr lvl="1">
              <a:buNone/>
            </a:pPr>
            <a:endParaRPr lang="en-US" sz="2000" dirty="0" smtClean="0"/>
          </a:p>
          <a:p>
            <a:r>
              <a:rPr lang="en-US" sz="2400" dirty="0" smtClean="0"/>
              <a:t>Strategic Management in Action  </a:t>
            </a:r>
          </a:p>
          <a:p>
            <a:pPr lvl="1">
              <a:buFont typeface="Wingdings" pitchFamily="2" charset="2"/>
              <a:buChar char="Ø"/>
            </a:pPr>
            <a:r>
              <a:rPr lang="en-US" sz="2000" dirty="0" smtClean="0"/>
              <a:t> Situation Analysis</a:t>
            </a:r>
          </a:p>
          <a:p>
            <a:pPr lvl="1">
              <a:buFont typeface="Wingdings" pitchFamily="2" charset="2"/>
              <a:buChar char="Ø"/>
            </a:pPr>
            <a:r>
              <a:rPr lang="en-US" sz="2000" dirty="0" smtClean="0"/>
              <a:t>Strategy Formulation</a:t>
            </a:r>
          </a:p>
          <a:p>
            <a:pPr lvl="1">
              <a:buFont typeface="Wingdings" pitchFamily="2" charset="2"/>
              <a:buChar char="Ø"/>
            </a:pPr>
            <a:r>
              <a:rPr lang="en-US" sz="2000" dirty="0" smtClean="0"/>
              <a:t>Strategy Implementation</a:t>
            </a:r>
          </a:p>
          <a:p>
            <a:pPr lvl="1">
              <a:buFont typeface="Wingdings" pitchFamily="2" charset="2"/>
              <a:buChar char="Ø"/>
            </a:pPr>
            <a:r>
              <a:rPr lang="en-US" sz="2000" dirty="0" smtClean="0"/>
              <a:t>Strategy Evaluation</a:t>
            </a:r>
          </a:p>
          <a:p>
            <a:pPr lvl="1">
              <a:buFont typeface="Wingdings" pitchFamily="2" charset="2"/>
              <a:buChar char="Ø"/>
            </a:pPr>
            <a:endParaRPr lang="en-US" sz="2000" dirty="0" smtClean="0"/>
          </a:p>
          <a:p>
            <a:r>
              <a:rPr lang="en-US" sz="2400" dirty="0" smtClean="0"/>
              <a:t> Fast Fashion </a:t>
            </a:r>
          </a:p>
          <a:p>
            <a:endParaRPr lang="en-US" sz="2400" dirty="0" smtClean="0"/>
          </a:p>
          <a:p>
            <a:endParaRPr lang="en-US" sz="2400" dirty="0" smtClean="0"/>
          </a:p>
          <a:p>
            <a:pPr lvl="1">
              <a:buNone/>
            </a:pPr>
            <a:endParaRPr lang="en-US" sz="2000"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Statement</a:t>
            </a:r>
            <a:endParaRPr lang="en-US" dirty="0"/>
          </a:p>
        </p:txBody>
      </p:sp>
      <p:sp>
        <p:nvSpPr>
          <p:cNvPr id="3" name="Content Placeholder 2"/>
          <p:cNvSpPr>
            <a:spLocks noGrp="1"/>
          </p:cNvSpPr>
          <p:nvPr>
            <p:ph idx="1"/>
          </p:nvPr>
        </p:nvSpPr>
        <p:spPr/>
        <p:txBody>
          <a:bodyPr>
            <a:normAutofit/>
          </a:bodyPr>
          <a:lstStyle/>
          <a:p>
            <a:r>
              <a:rPr lang="en-US" dirty="0" smtClean="0"/>
              <a:t>A vision statement is written to establish what the organization stands for, what it believes in and why it exists.</a:t>
            </a:r>
          </a:p>
          <a:p>
            <a:r>
              <a:rPr lang="en-US" dirty="0" smtClean="0"/>
              <a:t>It is a vision that looks beyond what the organization is now to what it could be</a:t>
            </a:r>
          </a:p>
          <a:p>
            <a:r>
              <a:rPr lang="en-US" dirty="0" smtClean="0"/>
              <a:t>There are 4 specific parts to make a good vision statement.</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parts to a vision statement</a:t>
            </a:r>
            <a:endParaRPr lang="en-US" dirty="0"/>
          </a:p>
        </p:txBody>
      </p:sp>
      <p:sp>
        <p:nvSpPr>
          <p:cNvPr id="3" name="Content Placeholder 2"/>
          <p:cNvSpPr>
            <a:spLocks noGrp="1"/>
          </p:cNvSpPr>
          <p:nvPr>
            <p:ph idx="1"/>
          </p:nvPr>
        </p:nvSpPr>
        <p:spPr/>
        <p:txBody>
          <a:bodyPr/>
          <a:lstStyle/>
          <a:p>
            <a:r>
              <a:rPr lang="en-US" dirty="0" smtClean="0"/>
              <a:t>1. The vision is to be build on a foundation of the organizations core values and beliefs</a:t>
            </a:r>
          </a:p>
          <a:p>
            <a:pPr>
              <a:buNone/>
            </a:pPr>
            <a:r>
              <a:rPr lang="en-US" dirty="0" smtClean="0"/>
              <a:t>     2. Elaborate on the purpose of the company</a:t>
            </a:r>
          </a:p>
          <a:p>
            <a:pPr>
              <a:buNone/>
            </a:pPr>
            <a:r>
              <a:rPr lang="en-US" dirty="0" smtClean="0"/>
              <a:t>     3.Includes a brief summary of what the company does</a:t>
            </a:r>
          </a:p>
          <a:p>
            <a:pPr>
              <a:buNone/>
            </a:pPr>
            <a:r>
              <a:rPr lang="en-US" dirty="0" smtClean="0"/>
              <a:t>     4. Specify Broad goals</a:t>
            </a:r>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Gillette </a:t>
            </a:r>
            <a:r>
              <a:rPr lang="en-US" dirty="0" err="1" smtClean="0"/>
              <a:t>vission</a:t>
            </a:r>
            <a:r>
              <a:rPr lang="en-US" dirty="0" smtClean="0"/>
              <a:t> statement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(2,4)The Gillette Company’s Vision is to build Total Brand Value by innovating to deliver consumer value and customer leadership faster, better and more completely than our competition (. This Vision is supported by two fundamental principles that provide the foundation for all of our activities: (1)Organizational Excellence and Core Values. Attaining our Vision requires superior and continually improving performance in every area and at every level of the organization. Our performance will be guided by a clear and concise strategic statement for each business unit and by an ongoing Quest for Excellence within all operational and staff functions.(3) This Quest for Excellence requires hiring, developing and retaining a diverse workforce of the highest caliber. To support this Quest, each function employs metrics to define, and implements processes to achieve, world-class status.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2.1</a:t>
            </a:r>
            <a:endParaRPr lang="en-US" dirty="0"/>
          </a:p>
        </p:txBody>
      </p:sp>
      <p:sp>
        <p:nvSpPr>
          <p:cNvPr id="3" name="Content Placeholder 2"/>
          <p:cNvSpPr>
            <a:spLocks noGrp="1"/>
          </p:cNvSpPr>
          <p:nvPr>
            <p:ph idx="1"/>
          </p:nvPr>
        </p:nvSpPr>
        <p:spPr/>
        <p:txBody>
          <a:bodyPr/>
          <a:lstStyle/>
          <a:p>
            <a:r>
              <a:rPr lang="en-US" dirty="0" smtClean="0"/>
              <a:t>Learning Outcomes</a:t>
            </a:r>
          </a:p>
          <a:p>
            <a:pPr lvl="1"/>
            <a:r>
              <a:rPr lang="en-US" dirty="0" smtClean="0"/>
              <a:t>Understanding Competitive Advantage</a:t>
            </a:r>
          </a:p>
          <a:p>
            <a:pPr lvl="1"/>
            <a:r>
              <a:rPr lang="en-US" dirty="0" smtClean="0"/>
              <a:t>Understanding the Three Perspectives</a:t>
            </a:r>
          </a:p>
          <a:p>
            <a:pPr lvl="2"/>
            <a:r>
              <a:rPr lang="en-US" dirty="0" smtClean="0"/>
              <a:t>The I/O View</a:t>
            </a:r>
          </a:p>
          <a:p>
            <a:pPr lvl="2"/>
            <a:r>
              <a:rPr lang="en-US" dirty="0" smtClean="0"/>
              <a:t>Resource-Based View</a:t>
            </a:r>
          </a:p>
          <a:p>
            <a:pPr lvl="2"/>
            <a:r>
              <a:rPr lang="en-US" dirty="0" smtClean="0"/>
              <a:t>Guerrilla View</a:t>
            </a:r>
          </a:p>
          <a:p>
            <a:pPr lvl="1"/>
            <a:r>
              <a:rPr lang="en-US" dirty="0" smtClean="0"/>
              <a:t>Know What Makes a Resource Unique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have a vision statement?</a:t>
            </a:r>
            <a:endParaRPr lang="en-US" dirty="0"/>
          </a:p>
        </p:txBody>
      </p:sp>
      <p:sp>
        <p:nvSpPr>
          <p:cNvPr id="3" name="Content Placeholder 2"/>
          <p:cNvSpPr>
            <a:spLocks noGrp="1"/>
          </p:cNvSpPr>
          <p:nvPr>
            <p:ph idx="1"/>
          </p:nvPr>
        </p:nvSpPr>
        <p:spPr/>
        <p:txBody>
          <a:bodyPr/>
          <a:lstStyle/>
          <a:p>
            <a:r>
              <a:rPr lang="en-US" dirty="0" smtClean="0"/>
              <a:t>Vision statements are important because they are written so everyone in the company can have behavioral expectations.</a:t>
            </a:r>
          </a:p>
          <a:p>
            <a:r>
              <a:rPr lang="en-US" dirty="0" smtClean="0"/>
              <a:t>Also vision statements can motivate members of an organization and have increased levels of effort.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a:t>
            </a:r>
            <a:endParaRPr lang="en-US" dirty="0"/>
          </a:p>
        </p:txBody>
      </p:sp>
      <p:sp>
        <p:nvSpPr>
          <p:cNvPr id="3" name="Content Placeholder 2"/>
          <p:cNvSpPr>
            <a:spLocks noGrp="1"/>
          </p:cNvSpPr>
          <p:nvPr>
            <p:ph idx="1"/>
          </p:nvPr>
        </p:nvSpPr>
        <p:spPr/>
        <p:txBody>
          <a:bodyPr>
            <a:normAutofit fontScale="92500"/>
          </a:bodyPr>
          <a:lstStyle/>
          <a:p>
            <a:r>
              <a:rPr lang="en-US" dirty="0" smtClean="0"/>
              <a:t>A mission statement is a statement given by each of the segments of an organization (ex: divisional, departmental) that elaborates on that segments purpose, what it does, and its own goals.</a:t>
            </a:r>
          </a:p>
          <a:p>
            <a:r>
              <a:rPr lang="en-US" dirty="0" smtClean="0"/>
              <a:t>Mission statements help employees stay focused when making strategic decisions</a:t>
            </a:r>
          </a:p>
          <a:p>
            <a:r>
              <a:rPr lang="en-US" dirty="0" smtClean="0"/>
              <a:t>Each mission statement must align and go along with what the companies vision statement is, that is why there is better focus.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Corporate Social Responsibility </a:t>
            </a:r>
            <a:endParaRPr lang="en-US" dirty="0"/>
          </a:p>
        </p:txBody>
      </p:sp>
      <p:sp>
        <p:nvSpPr>
          <p:cNvPr id="5" name="Content Placeholder 4"/>
          <p:cNvSpPr>
            <a:spLocks noGrp="1"/>
          </p:cNvSpPr>
          <p:nvPr>
            <p:ph idx="1"/>
          </p:nvPr>
        </p:nvSpPr>
        <p:spPr/>
        <p:txBody>
          <a:bodyPr/>
          <a:lstStyle/>
          <a:p>
            <a:r>
              <a:rPr lang="en-US" dirty="0" smtClean="0"/>
              <a:t>CSR is the obligation of organizational decision makers to make decisions and act in ways that recognize the interrelatedness of business and society.</a:t>
            </a:r>
          </a:p>
          <a:p>
            <a:r>
              <a:rPr lang="en-US" dirty="0" smtClean="0"/>
              <a:t>Businesses need to recognize that ethical decisions are also strategic decisions.</a:t>
            </a:r>
          </a:p>
          <a:p>
            <a:r>
              <a:rPr lang="en-US" dirty="0" smtClean="0"/>
              <a:t>Who are the stakeholders in an organization?</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Mills</a:t>
            </a:r>
            <a:endParaRPr lang="en-US" dirty="0"/>
          </a:p>
        </p:txBody>
      </p:sp>
      <p:sp>
        <p:nvSpPr>
          <p:cNvPr id="3" name="Content Placeholder 2"/>
          <p:cNvSpPr>
            <a:spLocks noGrp="1"/>
          </p:cNvSpPr>
          <p:nvPr>
            <p:ph idx="1"/>
          </p:nvPr>
        </p:nvSpPr>
        <p:spPr/>
        <p:txBody>
          <a:bodyPr/>
          <a:lstStyle/>
          <a:p>
            <a:r>
              <a:rPr lang="en-US" dirty="0" smtClean="0"/>
              <a:t>Believe that socially responsible relationships can make them more competitive.</a:t>
            </a:r>
          </a:p>
          <a:p>
            <a:r>
              <a:rPr lang="en-US" dirty="0" smtClean="0"/>
              <a:t>General Mills ships three semitrailer trucks full of cereal and other packaged goods to food banks every day.</a:t>
            </a:r>
          </a:p>
          <a:p>
            <a:r>
              <a:rPr lang="en-US" dirty="0" smtClean="0"/>
              <a:t>Good corporate citizenship “doesn’t end with the bottom line.”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View </a:t>
            </a:r>
            <a:endParaRPr lang="en-US" dirty="0"/>
          </a:p>
        </p:txBody>
      </p:sp>
      <p:sp>
        <p:nvSpPr>
          <p:cNvPr id="3" name="Content Placeholder 2"/>
          <p:cNvSpPr>
            <a:spLocks noGrp="1"/>
          </p:cNvSpPr>
          <p:nvPr>
            <p:ph idx="1"/>
          </p:nvPr>
        </p:nvSpPr>
        <p:spPr/>
        <p:txBody>
          <a:bodyPr/>
          <a:lstStyle/>
          <a:p>
            <a:r>
              <a:rPr lang="en-US" dirty="0" smtClean="0"/>
              <a:t>Milton Friedman: Corporate social programs must be paid for. Costs will be passed on to the end consumer or absorbed by the organization. </a:t>
            </a:r>
          </a:p>
          <a:p>
            <a:r>
              <a:rPr lang="en-US" dirty="0"/>
              <a:t>P</a:t>
            </a:r>
            <a:r>
              <a:rPr lang="en-US" dirty="0" smtClean="0"/>
              <a:t>rofitability suffers, then </a:t>
            </a:r>
            <a:r>
              <a:rPr lang="en-US" dirty="0"/>
              <a:t>s</a:t>
            </a:r>
            <a:r>
              <a:rPr lang="en-US" dirty="0" smtClean="0"/>
              <a:t>hareholders suffer.</a:t>
            </a:r>
          </a:p>
          <a:p>
            <a:endParaRPr lang="en-US" dirty="0" smtClean="0"/>
          </a:p>
          <a:p>
            <a:r>
              <a:rPr lang="en-US" dirty="0" smtClean="0"/>
              <a:t>Stakeholders=Shareholders?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Reconciling the Two Views</a:t>
            </a:r>
            <a:endParaRPr lang="en-US" dirty="0"/>
          </a:p>
        </p:txBody>
      </p:sp>
      <p:sp>
        <p:nvSpPr>
          <p:cNvPr id="3" name="Content Placeholder 2"/>
          <p:cNvSpPr>
            <a:spLocks noGrp="1"/>
          </p:cNvSpPr>
          <p:nvPr>
            <p:ph idx="1"/>
          </p:nvPr>
        </p:nvSpPr>
        <p:spPr/>
        <p:txBody>
          <a:bodyPr>
            <a:normAutofit/>
          </a:bodyPr>
          <a:lstStyle/>
          <a:p>
            <a:r>
              <a:rPr lang="en-US" dirty="0" smtClean="0"/>
              <a:t>CSR programs are expensive and must be paid for, but these costs can add value.</a:t>
            </a:r>
          </a:p>
          <a:p>
            <a:r>
              <a:rPr lang="en-US" dirty="0" smtClean="0"/>
              <a:t>Investors look for socially responsible corporations to invest in. Increasing CRS actions leads to an increase in demand for shares of the company's equity. Higher demand raises the price of stock.</a:t>
            </a:r>
          </a:p>
          <a:p>
            <a:r>
              <a:rPr lang="en-US" dirty="0" smtClean="0"/>
              <a:t>Other ways to use CSR? (</a:t>
            </a:r>
            <a:r>
              <a:rPr lang="en-US" smtClean="0"/>
              <a:t>Toms Shoes brand)</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I/O, Resource Based, and Guerrilla View</a:t>
            </a:r>
            <a:endParaRPr lang="en-US" dirty="0"/>
          </a:p>
        </p:txBody>
      </p:sp>
      <p:graphicFrame>
        <p:nvGraphicFramePr>
          <p:cNvPr id="4" name="Content Placeholder 3"/>
          <p:cNvGraphicFramePr>
            <a:graphicFrameLocks noGrp="1"/>
          </p:cNvGraphicFramePr>
          <p:nvPr>
            <p:ph idx="1"/>
          </p:nvPr>
        </p:nvGraphicFramePr>
        <p:xfrm>
          <a:off x="381000" y="1447800"/>
          <a:ext cx="8229600" cy="5217160"/>
        </p:xfrm>
        <a:graphic>
          <a:graphicData uri="http://schemas.openxmlformats.org/drawingml/2006/table">
            <a:tbl>
              <a:tblPr firstRow="1" bandRow="1">
                <a:tableStyleId>{5940675A-B579-460E-94D1-54222C63F5DA}</a:tableStyleId>
              </a:tblPr>
              <a:tblGrid>
                <a:gridCol w="2057400"/>
                <a:gridCol w="2057400"/>
                <a:gridCol w="2057400"/>
                <a:gridCol w="2057400"/>
              </a:tblGrid>
              <a:tr h="370840">
                <a:tc>
                  <a:txBody>
                    <a:bodyPr/>
                    <a:lstStyle/>
                    <a:p>
                      <a:endParaRPr lang="en-US" dirty="0"/>
                    </a:p>
                  </a:txBody>
                  <a:tcPr/>
                </a:tc>
                <a:tc>
                  <a:txBody>
                    <a:bodyPr/>
                    <a:lstStyle/>
                    <a:p>
                      <a:r>
                        <a:rPr lang="en-US" dirty="0" smtClean="0"/>
                        <a:t>I/O View</a:t>
                      </a:r>
                      <a:endParaRPr lang="en-US" dirty="0"/>
                    </a:p>
                  </a:txBody>
                  <a:tcPr/>
                </a:tc>
                <a:tc>
                  <a:txBody>
                    <a:bodyPr/>
                    <a:lstStyle/>
                    <a:p>
                      <a:r>
                        <a:rPr lang="en-US" dirty="0" smtClean="0"/>
                        <a:t>RBV</a:t>
                      </a:r>
                      <a:endParaRPr lang="en-US" dirty="0"/>
                    </a:p>
                  </a:txBody>
                  <a:tcPr/>
                </a:tc>
                <a:tc>
                  <a:txBody>
                    <a:bodyPr/>
                    <a:lstStyle/>
                    <a:p>
                      <a:r>
                        <a:rPr lang="en-US" dirty="0" smtClean="0"/>
                        <a:t>Guerrilla View</a:t>
                      </a:r>
                      <a:endParaRPr lang="en-US" dirty="0"/>
                    </a:p>
                  </a:txBody>
                  <a:tcPr/>
                </a:tc>
              </a:tr>
              <a:tr h="370840">
                <a:tc>
                  <a:txBody>
                    <a:bodyPr/>
                    <a:lstStyle/>
                    <a:p>
                      <a:r>
                        <a:rPr lang="en-US" dirty="0" smtClean="0"/>
                        <a:t>Competitive Advantage</a:t>
                      </a:r>
                      <a:endParaRPr lang="en-US" dirty="0"/>
                    </a:p>
                  </a:txBody>
                  <a:tcPr/>
                </a:tc>
                <a:tc>
                  <a:txBody>
                    <a:bodyPr/>
                    <a:lstStyle/>
                    <a:p>
                      <a:r>
                        <a:rPr lang="en-US" dirty="0" smtClean="0"/>
                        <a:t>Positioning</a:t>
                      </a:r>
                      <a:r>
                        <a:rPr lang="en-US" baseline="0" dirty="0" smtClean="0"/>
                        <a:t> in Industry</a:t>
                      </a:r>
                      <a:endParaRPr lang="en-US" dirty="0"/>
                    </a:p>
                  </a:txBody>
                  <a:tcPr/>
                </a:tc>
                <a:tc>
                  <a:txBody>
                    <a:bodyPr/>
                    <a:lstStyle/>
                    <a:p>
                      <a:r>
                        <a:rPr lang="en-US" dirty="0" smtClean="0"/>
                        <a:t>Possessing unique</a:t>
                      </a:r>
                      <a:r>
                        <a:rPr lang="en-US" baseline="0" dirty="0" smtClean="0"/>
                        <a:t> organizational assets or capabilities</a:t>
                      </a:r>
                      <a:endParaRPr lang="en-US" dirty="0"/>
                    </a:p>
                  </a:txBody>
                  <a:tcPr/>
                </a:tc>
                <a:tc>
                  <a:txBody>
                    <a:bodyPr/>
                    <a:lstStyle/>
                    <a:p>
                      <a:r>
                        <a:rPr lang="en-US" dirty="0" smtClean="0"/>
                        <a:t>Temporary</a:t>
                      </a:r>
                      <a:endParaRPr lang="en-US" dirty="0"/>
                    </a:p>
                  </a:txBody>
                  <a:tcPr/>
                </a:tc>
              </a:tr>
              <a:tr h="370840">
                <a:tc>
                  <a:txBody>
                    <a:bodyPr/>
                    <a:lstStyle/>
                    <a:p>
                      <a:r>
                        <a:rPr lang="en-US" dirty="0" smtClean="0"/>
                        <a:t>Determinants</a:t>
                      </a:r>
                      <a:r>
                        <a:rPr lang="en-US" baseline="0" dirty="0" smtClean="0"/>
                        <a:t> of Profitability</a:t>
                      </a:r>
                      <a:endParaRPr lang="en-US" dirty="0"/>
                    </a:p>
                  </a:txBody>
                  <a:tcPr/>
                </a:tc>
                <a:tc>
                  <a:txBody>
                    <a:bodyPr/>
                    <a:lstStyle/>
                    <a:p>
                      <a:r>
                        <a:rPr lang="en-US" dirty="0" smtClean="0"/>
                        <a:t>Characteristics</a:t>
                      </a:r>
                      <a:r>
                        <a:rPr lang="en-US" baseline="0" dirty="0" smtClean="0"/>
                        <a:t> of industry, firm’s position within industry</a:t>
                      </a:r>
                      <a:endParaRPr lang="en-US" dirty="0"/>
                    </a:p>
                  </a:txBody>
                  <a:tcPr/>
                </a:tc>
                <a:tc>
                  <a:txBody>
                    <a:bodyPr/>
                    <a:lstStyle/>
                    <a:p>
                      <a:r>
                        <a:rPr lang="en-US" dirty="0" smtClean="0"/>
                        <a:t>Type, amount and nature of firm’s resources</a:t>
                      </a:r>
                      <a:endParaRPr lang="en-US" dirty="0"/>
                    </a:p>
                  </a:txBody>
                  <a:tcPr/>
                </a:tc>
                <a:tc>
                  <a:txBody>
                    <a:bodyPr/>
                    <a:lstStyle/>
                    <a:p>
                      <a:r>
                        <a:rPr lang="en-US" dirty="0" smtClean="0"/>
                        <a:t>Ability to change and radically</a:t>
                      </a:r>
                      <a:r>
                        <a:rPr lang="en-US" baseline="0" dirty="0" smtClean="0"/>
                        <a:t> surprise competitors with strategic actions</a:t>
                      </a:r>
                      <a:endParaRPr lang="en-US" dirty="0"/>
                    </a:p>
                  </a:txBody>
                  <a:tcPr/>
                </a:tc>
              </a:tr>
              <a:tr h="370840">
                <a:tc>
                  <a:txBody>
                    <a:bodyPr/>
                    <a:lstStyle/>
                    <a:p>
                      <a:r>
                        <a:rPr lang="en-US" dirty="0" smtClean="0"/>
                        <a:t>Focus</a:t>
                      </a:r>
                      <a:r>
                        <a:rPr lang="en-US" baseline="0" dirty="0" smtClean="0"/>
                        <a:t> of Analysis</a:t>
                      </a:r>
                      <a:endParaRPr lang="en-US" dirty="0"/>
                    </a:p>
                  </a:txBody>
                  <a:tcPr/>
                </a:tc>
                <a:tc>
                  <a:txBody>
                    <a:bodyPr/>
                    <a:lstStyle/>
                    <a:p>
                      <a:r>
                        <a:rPr lang="en-US" dirty="0" smtClean="0"/>
                        <a:t>External</a:t>
                      </a:r>
                      <a:endParaRPr lang="en-US" dirty="0"/>
                    </a:p>
                  </a:txBody>
                  <a:tcPr/>
                </a:tc>
                <a:tc>
                  <a:txBody>
                    <a:bodyPr/>
                    <a:lstStyle/>
                    <a:p>
                      <a:r>
                        <a:rPr lang="en-US" dirty="0" smtClean="0"/>
                        <a:t>Internal </a:t>
                      </a:r>
                      <a:endParaRPr lang="en-US" dirty="0"/>
                    </a:p>
                  </a:txBody>
                  <a:tcPr/>
                </a:tc>
                <a:tc>
                  <a:txBody>
                    <a:bodyPr/>
                    <a:lstStyle/>
                    <a:p>
                      <a:r>
                        <a:rPr lang="en-US" dirty="0" smtClean="0"/>
                        <a:t>External and Internal</a:t>
                      </a:r>
                      <a:endParaRPr lang="en-US" dirty="0"/>
                    </a:p>
                  </a:txBody>
                  <a:tcPr/>
                </a:tc>
              </a:tr>
              <a:tr h="370840">
                <a:tc>
                  <a:txBody>
                    <a:bodyPr/>
                    <a:lstStyle/>
                    <a:p>
                      <a:r>
                        <a:rPr lang="en-US" dirty="0" smtClean="0"/>
                        <a:t>Major Concern</a:t>
                      </a:r>
                      <a:endParaRPr lang="en-US" dirty="0"/>
                    </a:p>
                  </a:txBody>
                  <a:tcPr/>
                </a:tc>
                <a:tc>
                  <a:txBody>
                    <a:bodyPr/>
                    <a:lstStyle/>
                    <a:p>
                      <a:r>
                        <a:rPr lang="en-US" dirty="0" smtClean="0"/>
                        <a:t>Competition</a:t>
                      </a:r>
                      <a:endParaRPr lang="en-US" dirty="0"/>
                    </a:p>
                  </a:txBody>
                  <a:tcPr/>
                </a:tc>
                <a:tc>
                  <a:txBody>
                    <a:bodyPr/>
                    <a:lstStyle/>
                    <a:p>
                      <a:r>
                        <a:rPr lang="en-US" dirty="0" smtClean="0"/>
                        <a:t>Resources-capabilities</a:t>
                      </a:r>
                      <a:endParaRPr lang="en-US" dirty="0"/>
                    </a:p>
                  </a:txBody>
                  <a:tcPr/>
                </a:tc>
                <a:tc>
                  <a:txBody>
                    <a:bodyPr/>
                    <a:lstStyle/>
                    <a:p>
                      <a:r>
                        <a:rPr lang="en-US" dirty="0" smtClean="0"/>
                        <a:t>Continual, radical, and chaotic conditions</a:t>
                      </a:r>
                      <a:endParaRPr lang="en-US" dirty="0"/>
                    </a:p>
                  </a:txBody>
                  <a:tcPr/>
                </a:tc>
              </a:tr>
              <a:tr h="370840">
                <a:tc>
                  <a:txBody>
                    <a:bodyPr/>
                    <a:lstStyle/>
                    <a:p>
                      <a:r>
                        <a:rPr lang="en-US" dirty="0" smtClean="0"/>
                        <a:t>Strategic Choices</a:t>
                      </a:r>
                      <a:endParaRPr lang="en-US" dirty="0"/>
                    </a:p>
                  </a:txBody>
                  <a:tcPr/>
                </a:tc>
                <a:tc>
                  <a:txBody>
                    <a:bodyPr/>
                    <a:lstStyle/>
                    <a:p>
                      <a:r>
                        <a:rPr lang="en-US" dirty="0" smtClean="0"/>
                        <a:t>Choosing attractive</a:t>
                      </a:r>
                      <a:endParaRPr lang="en-US" dirty="0"/>
                    </a:p>
                  </a:txBody>
                  <a:tcPr/>
                </a:tc>
                <a:tc>
                  <a:txBody>
                    <a:bodyPr/>
                    <a:lstStyle/>
                    <a:p>
                      <a:r>
                        <a:rPr lang="en-US" dirty="0" smtClean="0"/>
                        <a:t>Developing</a:t>
                      </a:r>
                      <a:r>
                        <a:rPr lang="en-US" baseline="0" dirty="0" smtClean="0"/>
                        <a:t> unique</a:t>
                      </a:r>
                      <a:endParaRPr lang="en-US" dirty="0"/>
                    </a:p>
                  </a:txBody>
                  <a:tcPr/>
                </a:tc>
                <a:tc>
                  <a:txBody>
                    <a:bodyPr/>
                    <a:lstStyle/>
                    <a:p>
                      <a:r>
                        <a:rPr lang="en-US" dirty="0" smtClean="0"/>
                        <a:t>Rapidly</a:t>
                      </a:r>
                      <a:r>
                        <a:rPr lang="en-US" baseline="0" dirty="0" smtClean="0"/>
                        <a:t> and repeatedly</a:t>
                      </a:r>
                      <a:endParaRPr lang="en-US" dirty="0"/>
                    </a:p>
                  </a:txBody>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Drivers of the New Business Environment</a:t>
            </a:r>
            <a:endParaRPr lang="en-US" dirty="0"/>
          </a:p>
        </p:txBody>
      </p:sp>
      <p:sp>
        <p:nvSpPr>
          <p:cNvPr id="3" name="Content Placeholder 2"/>
          <p:cNvSpPr>
            <a:spLocks noGrp="1"/>
          </p:cNvSpPr>
          <p:nvPr>
            <p:ph idx="1"/>
          </p:nvPr>
        </p:nvSpPr>
        <p:spPr/>
        <p:txBody>
          <a:bodyPr>
            <a:normAutofit/>
          </a:bodyPr>
          <a:lstStyle/>
          <a:p>
            <a:r>
              <a:rPr lang="en-US" dirty="0" smtClean="0"/>
              <a:t>Information revolution</a:t>
            </a:r>
          </a:p>
          <a:p>
            <a:pPr lvl="1"/>
            <a:r>
              <a:rPr lang="en-US" sz="2000" dirty="0" smtClean="0"/>
              <a:t>“… information is now the essential resource of production, not simply the means to an end.”</a:t>
            </a:r>
          </a:p>
          <a:p>
            <a:r>
              <a:rPr lang="en-US" dirty="0" smtClean="0"/>
              <a:t>Technology</a:t>
            </a:r>
          </a:p>
          <a:p>
            <a:pPr lvl="1"/>
            <a:r>
              <a:rPr lang="en-US" sz="2000" dirty="0" smtClean="0"/>
              <a:t>Technology: “Its using equipment, materials, knowledge, and experience to perform tasks.”</a:t>
            </a:r>
          </a:p>
          <a:p>
            <a:pPr lvl="1"/>
            <a:r>
              <a:rPr lang="en-US" sz="2000" dirty="0" smtClean="0"/>
              <a:t>Innovation, Bottom up, and Organizational performance</a:t>
            </a:r>
          </a:p>
          <a:p>
            <a:r>
              <a:rPr lang="en-US" dirty="0" smtClean="0"/>
              <a:t>Globalization</a:t>
            </a:r>
          </a:p>
          <a:p>
            <a:pPr lvl="1"/>
            <a:r>
              <a:rPr lang="en-US" sz="2000" dirty="0" smtClean="0"/>
              <a:t>Global Markets</a:t>
            </a:r>
          </a:p>
          <a:p>
            <a:pPr lvl="1"/>
            <a:r>
              <a:rPr lang="en-US" sz="2000" dirty="0" smtClean="0"/>
              <a:t>Global Competition</a:t>
            </a:r>
          </a:p>
          <a:p>
            <a:pPr lvl="1"/>
            <a:endParaRPr lang="en-US"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of Drivers</a:t>
            </a:r>
            <a:endParaRPr lang="en-US" dirty="0"/>
          </a:p>
        </p:txBody>
      </p:sp>
      <p:sp>
        <p:nvSpPr>
          <p:cNvPr id="3" name="Content Placeholder 2"/>
          <p:cNvSpPr>
            <a:spLocks noGrp="1"/>
          </p:cNvSpPr>
          <p:nvPr>
            <p:ph idx="1"/>
          </p:nvPr>
        </p:nvSpPr>
        <p:spPr/>
        <p:txBody>
          <a:bodyPr>
            <a:normAutofit/>
          </a:bodyPr>
          <a:lstStyle/>
          <a:p>
            <a:r>
              <a:rPr lang="en-US" dirty="0" smtClean="0"/>
              <a:t>Continual Change</a:t>
            </a:r>
          </a:p>
          <a:p>
            <a:r>
              <a:rPr lang="en-US" dirty="0" smtClean="0"/>
              <a:t>Reduced need for physical assets</a:t>
            </a:r>
          </a:p>
          <a:p>
            <a:r>
              <a:rPr lang="en-US" dirty="0" smtClean="0"/>
              <a:t>Vanishing distance and compressed time</a:t>
            </a:r>
          </a:p>
          <a:p>
            <a:r>
              <a:rPr lang="en-US" dirty="0" smtClean="0"/>
              <a:t>Vulnerability</a:t>
            </a:r>
          </a:p>
          <a:p>
            <a:endParaRPr lang="en-US" dirty="0" smtClean="0"/>
          </a:p>
          <a:p>
            <a:endParaRPr lang="en-US" dirty="0"/>
          </a:p>
          <a:p>
            <a:r>
              <a:rPr lang="en-US" dirty="0" smtClean="0"/>
              <a:t>Toys “R” Us Case Study </a:t>
            </a:r>
          </a:p>
          <a:p>
            <a:pPr>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Critical Success Factors</a:t>
            </a:r>
            <a:endParaRPr lang="en-US" dirty="0"/>
          </a:p>
        </p:txBody>
      </p:sp>
      <p:sp>
        <p:nvSpPr>
          <p:cNvPr id="3" name="Content Placeholder 2"/>
          <p:cNvSpPr>
            <a:spLocks noGrp="1"/>
          </p:cNvSpPr>
          <p:nvPr>
            <p:ph idx="1"/>
          </p:nvPr>
        </p:nvSpPr>
        <p:spPr/>
        <p:txBody>
          <a:bodyPr>
            <a:normAutofit/>
          </a:bodyPr>
          <a:lstStyle/>
          <a:p>
            <a:r>
              <a:rPr lang="en-US" dirty="0" smtClean="0"/>
              <a:t>Ability to embrace change</a:t>
            </a:r>
          </a:p>
          <a:p>
            <a:pPr lvl="1"/>
            <a:r>
              <a:rPr lang="en-US" sz="2200" dirty="0" smtClean="0"/>
              <a:t>Encourage employees to take responsibility for problems and solutions</a:t>
            </a:r>
          </a:p>
          <a:p>
            <a:r>
              <a:rPr lang="en-US" dirty="0" smtClean="0"/>
              <a:t>Creativity and innovation capabilities</a:t>
            </a:r>
          </a:p>
          <a:p>
            <a:pPr lvl="1"/>
            <a:r>
              <a:rPr lang="en-US" sz="2000" dirty="0" smtClean="0"/>
              <a:t>Creativity: The ability to combine ideas in a unique way or make unusual associations between ideas.</a:t>
            </a:r>
          </a:p>
          <a:p>
            <a:r>
              <a:rPr lang="en-US" dirty="0" smtClean="0"/>
              <a:t>Being a world-class organization</a:t>
            </a:r>
          </a:p>
          <a:p>
            <a:pPr lvl="1"/>
            <a:r>
              <a:rPr lang="en-US" sz="2200" dirty="0" smtClean="0"/>
              <a:t>World-Class Organization: Strategic decision makers take actions to help it be the best in the world at what it does. </a:t>
            </a:r>
          </a:p>
          <a:p>
            <a:r>
              <a:rPr lang="en-US" dirty="0" smtClean="0"/>
              <a:t>EA Case Study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Advantage</a:t>
            </a:r>
            <a:endParaRPr lang="en-US" dirty="0"/>
          </a:p>
        </p:txBody>
      </p:sp>
      <p:sp>
        <p:nvSpPr>
          <p:cNvPr id="3" name="Content Placeholder 2"/>
          <p:cNvSpPr>
            <a:spLocks noGrp="1"/>
          </p:cNvSpPr>
          <p:nvPr>
            <p:ph idx="1"/>
          </p:nvPr>
        </p:nvSpPr>
        <p:spPr/>
        <p:txBody>
          <a:bodyPr/>
          <a:lstStyle/>
          <a:p>
            <a:pPr lvl="1"/>
            <a:r>
              <a:rPr lang="en-US" dirty="0" smtClean="0"/>
              <a:t>Competitive Advantage: Something unique or special that a firm does or possesses that provides an advantage over its competitors.</a:t>
            </a:r>
          </a:p>
          <a:p>
            <a:pPr lvl="2"/>
            <a:r>
              <a:rPr lang="en-US" dirty="0" smtClean="0"/>
              <a:t>For Example: </a:t>
            </a:r>
          </a:p>
          <a:p>
            <a:pPr lvl="3"/>
            <a:r>
              <a:rPr lang="en-US" dirty="0" smtClean="0"/>
              <a:t>Coca Cola’s Brand Recognition and Trade Secret </a:t>
            </a:r>
          </a:p>
          <a:p>
            <a:pPr lvl="3"/>
            <a:r>
              <a:rPr lang="en-US" dirty="0" smtClean="0"/>
              <a:t>Apple </a:t>
            </a:r>
            <a:r>
              <a:rPr lang="en-US" dirty="0" err="1"/>
              <a:t>i</a:t>
            </a:r>
            <a:r>
              <a:rPr lang="en-US" dirty="0" err="1" smtClean="0"/>
              <a:t>phone</a:t>
            </a:r>
            <a:r>
              <a:rPr lang="en-US" dirty="0" smtClean="0"/>
              <a:t> Research and Development </a:t>
            </a:r>
          </a:p>
          <a:p>
            <a:pPr lvl="3"/>
            <a:r>
              <a:rPr lang="en-US" dirty="0" smtClean="0"/>
              <a:t>Wal-Mart Cost Control</a:t>
            </a:r>
          </a:p>
          <a:p>
            <a:pPr lvl="1"/>
            <a:r>
              <a:rPr lang="en-US" dirty="0" smtClean="0"/>
              <a:t>All competitive advantages are hard to imitate, duplicate, or substitute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Guiding </a:t>
            </a:r>
            <a:r>
              <a:rPr lang="en-US" dirty="0"/>
              <a:t>S</a:t>
            </a:r>
            <a:r>
              <a:rPr lang="en-US" dirty="0" smtClean="0"/>
              <a:t>trategic </a:t>
            </a:r>
            <a:r>
              <a:rPr lang="en-US" dirty="0"/>
              <a:t>D</a:t>
            </a:r>
            <a:r>
              <a:rPr lang="en-US" dirty="0" smtClean="0"/>
              <a:t>ecisions</a:t>
            </a:r>
            <a:endParaRPr lang="en-US" dirty="0"/>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dirty="0" smtClean="0"/>
              <a:t>Corporate Responsibilities and Ethics:</a:t>
            </a:r>
          </a:p>
          <a:p>
            <a:pPr marL="1200150" lvl="3" indent="-342900"/>
            <a:r>
              <a:rPr lang="en-US" dirty="0" smtClean="0"/>
              <a:t>CSR: The obligation of organziatonal decision makers to make decisions and act in ways that recognize the interrelatedness of business and society.</a:t>
            </a:r>
            <a:endParaRPr lang="en-US" dirty="0"/>
          </a:p>
          <a:p>
            <a:pPr marL="1200150" lvl="3" indent="-342900"/>
            <a:r>
              <a:rPr lang="en-US" dirty="0" smtClean="0"/>
              <a:t>Stakeholders</a:t>
            </a:r>
          </a:p>
          <a:p>
            <a:pPr marL="1200150" lvl="3" indent="-342900"/>
            <a:endParaRPr lang="en-US" dirty="0" smtClean="0"/>
          </a:p>
          <a:p>
            <a:pPr marL="1200150" lvl="3" indent="-342900"/>
            <a:r>
              <a:rPr lang="en-US" dirty="0" smtClean="0"/>
              <a:t>Timberland Case Study </a:t>
            </a:r>
          </a:p>
          <a:p>
            <a:pPr marL="342900" lvl="1" indent="-342900">
              <a:buFont typeface="Arial" pitchFamily="34" charset="0"/>
              <a:buChar char="•"/>
            </a:pPr>
            <a:r>
              <a:rPr lang="en-US" dirty="0" smtClean="0"/>
              <a:t>Organizational Vision and Mission:</a:t>
            </a:r>
            <a:endParaRPr lang="en-US" dirty="0"/>
          </a:p>
          <a:p>
            <a:pPr marL="1200150" lvl="3" indent="-342900"/>
            <a:r>
              <a:rPr lang="en-US" dirty="0" smtClean="0"/>
              <a:t>Organizational Vision: A broad comprehensive picture of what a leader wants an organization to become.</a:t>
            </a:r>
          </a:p>
          <a:p>
            <a:pPr marL="1200150" lvl="3" indent="-342900"/>
            <a:r>
              <a:rPr lang="en-US" dirty="0" smtClean="0"/>
              <a:t>Mission Statement: Statement of what specific organizational units do and what they hope to accomplish.</a:t>
            </a:r>
            <a:endParaRPr lang="en-US" dirty="0"/>
          </a:p>
          <a:p>
            <a:pPr lvl="1">
              <a:buNone/>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g_cokscript_red.jpg">
            <a:hlinkClick r:id="rId2"/>
          </p:cNvPr>
          <p:cNvPicPr>
            <a:picLocks noChangeAspect="1"/>
          </p:cNvPicPr>
          <p:nvPr/>
        </p:nvPicPr>
        <p:blipFill>
          <a:blip r:embed="rId3" cstate="print"/>
          <a:stretch>
            <a:fillRect/>
          </a:stretch>
        </p:blipFill>
        <p:spPr>
          <a:xfrm>
            <a:off x="2514600" y="228600"/>
            <a:ext cx="4131733" cy="1295400"/>
          </a:xfrm>
          <a:prstGeom prst="rect">
            <a:avLst/>
          </a:prstGeom>
        </p:spPr>
      </p:pic>
      <p:sp>
        <p:nvSpPr>
          <p:cNvPr id="7" name="TextBox 6"/>
          <p:cNvSpPr txBox="1"/>
          <p:nvPr/>
        </p:nvSpPr>
        <p:spPr>
          <a:xfrm>
            <a:off x="457200" y="1752600"/>
            <a:ext cx="8153400" cy="1292662"/>
          </a:xfrm>
          <a:prstGeom prst="rect">
            <a:avLst/>
          </a:prstGeom>
          <a:noFill/>
        </p:spPr>
        <p:txBody>
          <a:bodyPr wrap="square" rtlCol="0">
            <a:spAutoFit/>
          </a:bodyPr>
          <a:lstStyle/>
          <a:p>
            <a:r>
              <a:rPr lang="en-US" sz="2400" b="1" dirty="0" smtClean="0"/>
              <a:t>Mission</a:t>
            </a:r>
          </a:p>
          <a:p>
            <a:r>
              <a:rPr lang="en-US" dirty="0" smtClean="0"/>
              <a:t>To refresh the world...</a:t>
            </a:r>
          </a:p>
          <a:p>
            <a:r>
              <a:rPr lang="en-US" dirty="0" smtClean="0"/>
              <a:t>To inspire moments of optimism and happiness…</a:t>
            </a:r>
          </a:p>
          <a:p>
            <a:r>
              <a:rPr lang="en-US" dirty="0" smtClean="0"/>
              <a:t>To create value and make a difference.</a:t>
            </a:r>
          </a:p>
        </p:txBody>
      </p:sp>
      <p:sp>
        <p:nvSpPr>
          <p:cNvPr id="8" name="TextBox 7"/>
          <p:cNvSpPr txBox="1"/>
          <p:nvPr/>
        </p:nvSpPr>
        <p:spPr>
          <a:xfrm>
            <a:off x="381000" y="3124200"/>
            <a:ext cx="8382000" cy="3508653"/>
          </a:xfrm>
          <a:prstGeom prst="rect">
            <a:avLst/>
          </a:prstGeom>
          <a:noFill/>
        </p:spPr>
        <p:txBody>
          <a:bodyPr wrap="square" rtlCol="0">
            <a:spAutoFit/>
          </a:bodyPr>
          <a:lstStyle/>
          <a:p>
            <a:r>
              <a:rPr lang="en-US" sz="2400" b="1" dirty="0" smtClean="0"/>
              <a:t>Vision</a:t>
            </a:r>
          </a:p>
          <a:p>
            <a:pPr>
              <a:buFont typeface="Arial" pitchFamily="34" charset="0"/>
              <a:buChar char="•"/>
            </a:pPr>
            <a:r>
              <a:rPr lang="en-US" b="1" dirty="0" smtClean="0"/>
              <a:t>People:</a:t>
            </a:r>
            <a:r>
              <a:rPr lang="en-US" dirty="0" smtClean="0"/>
              <a:t> Be a great place to work where people are inspired to be the best they can be.</a:t>
            </a:r>
          </a:p>
          <a:p>
            <a:pPr>
              <a:buFont typeface="Arial" pitchFamily="34" charset="0"/>
              <a:buChar char="•"/>
            </a:pPr>
            <a:r>
              <a:rPr lang="en-US" b="1" dirty="0" smtClean="0"/>
              <a:t>Portfolio:</a:t>
            </a:r>
            <a:r>
              <a:rPr lang="en-US" dirty="0" smtClean="0"/>
              <a:t> Bring to the world a portfolio of quality beverage brands that anticipate and satisfy people’s desires and needs.</a:t>
            </a:r>
          </a:p>
          <a:p>
            <a:pPr>
              <a:buFont typeface="Arial" pitchFamily="34" charset="0"/>
              <a:buChar char="•"/>
            </a:pPr>
            <a:r>
              <a:rPr lang="en-US" b="1" dirty="0" smtClean="0"/>
              <a:t>Partners:  </a:t>
            </a:r>
            <a:r>
              <a:rPr lang="en-US" dirty="0" smtClean="0"/>
              <a:t>Nurture a winning network of customers and suppliers, together we create mutual, enduring value.</a:t>
            </a:r>
          </a:p>
          <a:p>
            <a:pPr>
              <a:buFont typeface="Arial" pitchFamily="34" charset="0"/>
              <a:buChar char="•"/>
            </a:pPr>
            <a:r>
              <a:rPr lang="en-US" b="1" dirty="0" smtClean="0"/>
              <a:t>Planet:  </a:t>
            </a:r>
            <a:r>
              <a:rPr lang="en-US" dirty="0" smtClean="0"/>
              <a:t>Be a responsible citizen that makes a difference by helping build and support sustainable communities.</a:t>
            </a:r>
          </a:p>
          <a:p>
            <a:pPr>
              <a:buFont typeface="Arial" pitchFamily="34" charset="0"/>
              <a:buChar char="•"/>
            </a:pPr>
            <a:r>
              <a:rPr lang="en-US" b="1" dirty="0" smtClean="0"/>
              <a:t>Profit:</a:t>
            </a:r>
            <a:r>
              <a:rPr lang="en-US" dirty="0" smtClean="0"/>
              <a:t>  Maximize long-term return to shareowners while being mindful of our overall responsibilities.</a:t>
            </a:r>
          </a:p>
          <a:p>
            <a:pPr>
              <a:buFont typeface="Arial" pitchFamily="34" charset="0"/>
              <a:buChar char="•"/>
            </a:pPr>
            <a:r>
              <a:rPr lang="en-US" b="1" dirty="0" smtClean="0"/>
              <a:t>Productivity:</a:t>
            </a:r>
            <a:r>
              <a:rPr lang="en-US" dirty="0" smtClean="0"/>
              <a:t>  Be a highly effective, lean and fast-moving organization.</a:t>
            </a:r>
          </a:p>
          <a:p>
            <a:pPr>
              <a:buFont typeface="Arial" pitchFamily="34" charset="0"/>
              <a:buChar char="•"/>
            </a:pPr>
            <a:endParaRPr lang="en-US" dirty="0"/>
          </a:p>
        </p:txBody>
      </p:sp>
      <p:pic>
        <p:nvPicPr>
          <p:cNvPr id="11" name="Picture 10" descr="coca-cola.jpg">
            <a:hlinkClick r:id="rId4"/>
          </p:cNvPr>
          <p:cNvPicPr>
            <a:picLocks noChangeAspect="1"/>
          </p:cNvPicPr>
          <p:nvPr/>
        </p:nvPicPr>
        <p:blipFill>
          <a:blip r:embed="rId5" cstate="print"/>
          <a:stretch>
            <a:fillRect/>
          </a:stretch>
        </p:blipFill>
        <p:spPr>
          <a:xfrm>
            <a:off x="5334000" y="1524000"/>
            <a:ext cx="2157412" cy="1649279"/>
          </a:xfrm>
          <a:prstGeom prst="rect">
            <a:avLst/>
          </a:prstGeom>
        </p:spPr>
      </p:pic>
      <p:pic>
        <p:nvPicPr>
          <p:cNvPr id="12" name="Picture 11" descr="biz-coca-cola_logo5.jpg">
            <a:hlinkClick r:id="rId6"/>
          </p:cNvPr>
          <p:cNvPicPr>
            <a:picLocks noChangeAspect="1"/>
          </p:cNvPicPr>
          <p:nvPr/>
        </p:nvPicPr>
        <p:blipFill>
          <a:blip r:embed="rId7" cstate="print"/>
          <a:stretch>
            <a:fillRect/>
          </a:stretch>
        </p:blipFill>
        <p:spPr>
          <a:xfrm>
            <a:off x="7543800" y="1752600"/>
            <a:ext cx="1295400" cy="1295400"/>
          </a:xfrm>
          <a:prstGeom prst="rect">
            <a:avLst/>
          </a:prstGeom>
        </p:spPr>
      </p:pic>
      <p:pic>
        <p:nvPicPr>
          <p:cNvPr id="13" name="Picture 12" descr="NRC-bingrant.jpg">
            <a:hlinkClick r:id="rId8"/>
          </p:cNvPr>
          <p:cNvPicPr>
            <a:picLocks noChangeAspect="1"/>
          </p:cNvPicPr>
          <p:nvPr/>
        </p:nvPicPr>
        <p:blipFill>
          <a:blip r:embed="rId9" cstate="print"/>
          <a:stretch>
            <a:fillRect/>
          </a:stretch>
        </p:blipFill>
        <p:spPr>
          <a:xfrm>
            <a:off x="8001000" y="0"/>
            <a:ext cx="1143000" cy="15144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I/O (Industrial Organization) View</a:t>
            </a:r>
            <a:endParaRPr lang="en-US" dirty="0"/>
          </a:p>
        </p:txBody>
      </p:sp>
      <p:sp>
        <p:nvSpPr>
          <p:cNvPr id="3" name="Content Placeholder 2"/>
          <p:cNvSpPr>
            <a:spLocks noGrp="1"/>
          </p:cNvSpPr>
          <p:nvPr>
            <p:ph idx="1"/>
          </p:nvPr>
        </p:nvSpPr>
        <p:spPr/>
        <p:txBody>
          <a:bodyPr>
            <a:normAutofit/>
          </a:bodyPr>
          <a:lstStyle/>
          <a:p>
            <a:r>
              <a:rPr lang="en-US" dirty="0" smtClean="0"/>
              <a:t>Focus: Structural forces within an industry and the competitive environment of firms.</a:t>
            </a:r>
          </a:p>
          <a:p>
            <a:r>
              <a:rPr lang="en-US" dirty="0" smtClean="0"/>
              <a:t>Key Points:</a:t>
            </a:r>
          </a:p>
          <a:p>
            <a:pPr lvl="1"/>
            <a:r>
              <a:rPr lang="en-US" dirty="0" smtClean="0"/>
              <a:t>Obtaining and maintaining competitive advantage comes directly from analyzing external forces</a:t>
            </a:r>
          </a:p>
          <a:p>
            <a:pPr lvl="1"/>
            <a:r>
              <a:rPr lang="en-US" dirty="0" smtClean="0"/>
              <a:t>How the firm stacks up against its competitors</a:t>
            </a:r>
          </a:p>
          <a:p>
            <a:pPr lvl="1"/>
            <a:r>
              <a:rPr lang="en-US" dirty="0" smtClean="0"/>
              <a:t>Firms positioning and industry characteristics determine potential profitability</a:t>
            </a:r>
          </a:p>
          <a:p>
            <a:pPr lvl="1"/>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Resource-Based View</a:t>
            </a:r>
            <a:endParaRPr lang="en-US" dirty="0"/>
          </a:p>
        </p:txBody>
      </p:sp>
      <p:sp>
        <p:nvSpPr>
          <p:cNvPr id="3" name="Content Placeholder 2"/>
          <p:cNvSpPr>
            <a:spLocks noGrp="1"/>
          </p:cNvSpPr>
          <p:nvPr>
            <p:ph idx="1"/>
          </p:nvPr>
        </p:nvSpPr>
        <p:spPr/>
        <p:txBody>
          <a:bodyPr>
            <a:normAutofit fontScale="92500" lnSpcReduction="20000"/>
          </a:bodyPr>
          <a:lstStyle/>
          <a:p>
            <a:pPr marL="342900" lvl="1" indent="-342900">
              <a:buFont typeface="Arial" pitchFamily="34" charset="0"/>
              <a:buChar char="•"/>
            </a:pPr>
            <a:r>
              <a:rPr lang="en-US" dirty="0" smtClean="0"/>
              <a:t>Resources: all of the financial, physical, human, intangible, and structural/cultural assets used by and organization to develop, produce, and deliver products or services to its consumers. </a:t>
            </a:r>
          </a:p>
          <a:p>
            <a:r>
              <a:rPr lang="en-US" dirty="0" smtClean="0"/>
              <a:t>Focus: a firms resources are most important in getting and keeping a competitive advantage.</a:t>
            </a:r>
          </a:p>
          <a:p>
            <a:r>
              <a:rPr lang="en-US" dirty="0" smtClean="0"/>
              <a:t>Key Points: </a:t>
            </a:r>
          </a:p>
          <a:p>
            <a:pPr lvl="1"/>
            <a:r>
              <a:rPr lang="en-US" dirty="0" smtClean="0"/>
              <a:t>Organizations are different collections of assets and capabilities</a:t>
            </a:r>
          </a:p>
          <a:p>
            <a:pPr lvl="1"/>
            <a:r>
              <a:rPr lang="en-US" dirty="0" smtClean="0"/>
              <a:t>The key assets are what give a firm competitive advantage</a:t>
            </a:r>
          </a:p>
          <a:p>
            <a:pPr lvl="1"/>
            <a:r>
              <a:rPr lang="en-US" dirty="0" smtClean="0"/>
              <a:t>The best and most appropriate resources will succeed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Guerrilla View</a:t>
            </a:r>
            <a:endParaRPr lang="en-US" dirty="0"/>
          </a:p>
        </p:txBody>
      </p:sp>
      <p:sp>
        <p:nvSpPr>
          <p:cNvPr id="3" name="Content Placeholder 2"/>
          <p:cNvSpPr>
            <a:spLocks noGrp="1"/>
          </p:cNvSpPr>
          <p:nvPr>
            <p:ph idx="1"/>
          </p:nvPr>
        </p:nvSpPr>
        <p:spPr/>
        <p:txBody>
          <a:bodyPr>
            <a:normAutofit lnSpcReduction="10000"/>
          </a:bodyPr>
          <a:lstStyle/>
          <a:p>
            <a:r>
              <a:rPr lang="en-US" dirty="0" smtClean="0"/>
              <a:t>Focus: competitive advantage is temporary </a:t>
            </a:r>
          </a:p>
          <a:p>
            <a:r>
              <a:rPr lang="en-US" dirty="0" smtClean="0"/>
              <a:t>Why? The environment is continuously changing.</a:t>
            </a:r>
          </a:p>
          <a:p>
            <a:r>
              <a:rPr lang="en-US" dirty="0" smtClean="0"/>
              <a:t>Key Points:</a:t>
            </a:r>
          </a:p>
          <a:p>
            <a:pPr lvl="1"/>
            <a:r>
              <a:rPr lang="en-US" dirty="0" smtClean="0"/>
              <a:t>Successful organizations must rapidly and repeatedly disrupt the current situation and surprise competitors to keep them on them off balance </a:t>
            </a:r>
          </a:p>
          <a:p>
            <a:pPr lvl="1"/>
            <a:r>
              <a:rPr lang="en-US" dirty="0" smtClean="0"/>
              <a:t>Constantly create new competitive advantages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762000"/>
          <a:ext cx="8494459" cy="4221480"/>
        </p:xfrm>
        <a:graphic>
          <a:graphicData uri="http://schemas.openxmlformats.org/drawingml/2006/table">
            <a:tbl>
              <a:tblPr firstRow="1" bandRow="1">
                <a:tableStyleId>{073A0DAA-6AF3-43AB-8588-CEC1D06C72B9}</a:tableStyleId>
              </a:tblPr>
              <a:tblGrid>
                <a:gridCol w="2057400"/>
                <a:gridCol w="1981200"/>
                <a:gridCol w="2286000"/>
                <a:gridCol w="2169859"/>
              </a:tblGrid>
              <a:tr h="370840">
                <a:tc gridSpan="4">
                  <a:txBody>
                    <a:bodyPr/>
                    <a:lstStyle/>
                    <a:p>
                      <a:pPr algn="ctr"/>
                      <a:r>
                        <a:rPr lang="en-US" dirty="0" smtClean="0"/>
                        <a:t>Table 2.1 Comparing</a:t>
                      </a:r>
                      <a:r>
                        <a:rPr lang="en-US" baseline="0" dirty="0" smtClean="0"/>
                        <a:t> the Views of Competitive Advantage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dirty="0" smtClean="0"/>
                        <a:t>I/O View</a:t>
                      </a:r>
                      <a:endParaRPr lang="en-US" dirty="0"/>
                    </a:p>
                  </a:txBody>
                  <a:tcPr/>
                </a:tc>
                <a:tc>
                  <a:txBody>
                    <a:bodyPr/>
                    <a:lstStyle/>
                    <a:p>
                      <a:r>
                        <a:rPr lang="en-US" dirty="0" smtClean="0"/>
                        <a:t>Resource</a:t>
                      </a:r>
                      <a:r>
                        <a:rPr lang="en-US" baseline="0" dirty="0" smtClean="0"/>
                        <a:t> –Based View</a:t>
                      </a:r>
                      <a:endParaRPr lang="en-US" dirty="0"/>
                    </a:p>
                  </a:txBody>
                  <a:tcPr/>
                </a:tc>
                <a:tc>
                  <a:txBody>
                    <a:bodyPr/>
                    <a:lstStyle/>
                    <a:p>
                      <a:r>
                        <a:rPr lang="en-US" dirty="0" smtClean="0"/>
                        <a:t>Guerrilla</a:t>
                      </a:r>
                      <a:r>
                        <a:rPr lang="en-US" baseline="0" dirty="0" smtClean="0"/>
                        <a:t> View</a:t>
                      </a:r>
                      <a:endParaRPr lang="en-US" dirty="0"/>
                    </a:p>
                  </a:txBody>
                  <a:tcPr/>
                </a:tc>
              </a:tr>
              <a:tr h="370840">
                <a:tc>
                  <a:txBody>
                    <a:bodyPr/>
                    <a:lstStyle/>
                    <a:p>
                      <a:r>
                        <a:rPr lang="en-US" dirty="0" smtClean="0"/>
                        <a:t>Competitive Advantage</a:t>
                      </a:r>
                      <a:endParaRPr lang="en-US" dirty="0"/>
                    </a:p>
                  </a:txBody>
                  <a:tcPr/>
                </a:tc>
                <a:tc>
                  <a:txBody>
                    <a:bodyPr/>
                    <a:lstStyle/>
                    <a:p>
                      <a:r>
                        <a:rPr lang="en-US" sz="1600" dirty="0" smtClean="0"/>
                        <a:t>Positioning a firm</a:t>
                      </a:r>
                      <a:endParaRPr lang="en-US" sz="1600" dirty="0"/>
                    </a:p>
                  </a:txBody>
                  <a:tcPr/>
                </a:tc>
                <a:tc>
                  <a:txBody>
                    <a:bodyPr/>
                    <a:lstStyle/>
                    <a:p>
                      <a:r>
                        <a:rPr lang="en-US" sz="1600" dirty="0" smtClean="0"/>
                        <a:t>Possession</a:t>
                      </a:r>
                      <a:r>
                        <a:rPr lang="en-US" sz="1600" baseline="0" dirty="0" smtClean="0"/>
                        <a:t> of unique assets or capabilities</a:t>
                      </a:r>
                      <a:endParaRPr lang="en-US" sz="1600" dirty="0"/>
                    </a:p>
                  </a:txBody>
                  <a:tcPr/>
                </a:tc>
                <a:tc>
                  <a:txBody>
                    <a:bodyPr/>
                    <a:lstStyle/>
                    <a:p>
                      <a:r>
                        <a:rPr lang="en-US" sz="1600" dirty="0" smtClean="0"/>
                        <a:t>Everything is temporary </a:t>
                      </a:r>
                      <a:endParaRPr lang="en-US" sz="1600" dirty="0"/>
                    </a:p>
                  </a:txBody>
                  <a:tcPr/>
                </a:tc>
              </a:tr>
              <a:tr h="370840">
                <a:tc>
                  <a:txBody>
                    <a:bodyPr/>
                    <a:lstStyle/>
                    <a:p>
                      <a:r>
                        <a:rPr lang="en-US" dirty="0" smtClean="0"/>
                        <a:t>Determinants</a:t>
                      </a:r>
                      <a:r>
                        <a:rPr lang="en-US" baseline="0" dirty="0" smtClean="0"/>
                        <a:t> of Profitability</a:t>
                      </a:r>
                      <a:endParaRPr lang="en-US" dirty="0"/>
                    </a:p>
                  </a:txBody>
                  <a:tcPr/>
                </a:tc>
                <a:tc>
                  <a:txBody>
                    <a:bodyPr/>
                    <a:lstStyle/>
                    <a:p>
                      <a:r>
                        <a:rPr lang="en-US" sz="1600" dirty="0" smtClean="0"/>
                        <a:t>Characteristics of the industry and where the firm is positioned</a:t>
                      </a:r>
                      <a:endParaRPr lang="en-US" sz="1600" dirty="0"/>
                    </a:p>
                  </a:txBody>
                  <a:tcPr/>
                </a:tc>
                <a:tc>
                  <a:txBody>
                    <a:bodyPr/>
                    <a:lstStyle/>
                    <a:p>
                      <a:r>
                        <a:rPr lang="en-US" sz="1600" dirty="0" smtClean="0"/>
                        <a:t>Type,</a:t>
                      </a:r>
                      <a:r>
                        <a:rPr lang="en-US" sz="1600" baseline="0" dirty="0" smtClean="0"/>
                        <a:t> amount, and nature of a firms resources</a:t>
                      </a:r>
                      <a:endParaRPr lang="en-US" sz="1600" dirty="0"/>
                    </a:p>
                  </a:txBody>
                  <a:tcPr/>
                </a:tc>
                <a:tc>
                  <a:txBody>
                    <a:bodyPr/>
                    <a:lstStyle/>
                    <a:p>
                      <a:r>
                        <a:rPr lang="en-US" sz="1600" dirty="0" smtClean="0"/>
                        <a:t>Ability to change and surprise competitors </a:t>
                      </a:r>
                      <a:endParaRPr lang="en-US" sz="1600" dirty="0"/>
                    </a:p>
                  </a:txBody>
                  <a:tcPr/>
                </a:tc>
              </a:tr>
              <a:tr h="370840">
                <a:tc>
                  <a:txBody>
                    <a:bodyPr/>
                    <a:lstStyle/>
                    <a:p>
                      <a:r>
                        <a:rPr lang="en-US" dirty="0" smtClean="0"/>
                        <a:t>Major Concern</a:t>
                      </a:r>
                      <a:endParaRPr lang="en-US" dirty="0"/>
                    </a:p>
                  </a:txBody>
                  <a:tcPr/>
                </a:tc>
                <a:tc>
                  <a:txBody>
                    <a:bodyPr/>
                    <a:lstStyle/>
                    <a:p>
                      <a:r>
                        <a:rPr lang="en-US" sz="1600" dirty="0" smtClean="0"/>
                        <a:t>Competition</a:t>
                      </a:r>
                      <a:endParaRPr lang="en-US" sz="1600" dirty="0"/>
                    </a:p>
                  </a:txBody>
                  <a:tcPr/>
                </a:tc>
                <a:tc>
                  <a:txBody>
                    <a:bodyPr/>
                    <a:lstStyle/>
                    <a:p>
                      <a:r>
                        <a:rPr lang="en-US" sz="1600" dirty="0" smtClean="0"/>
                        <a:t>Resources or</a:t>
                      </a:r>
                      <a:r>
                        <a:rPr lang="en-US" sz="1600" baseline="0" dirty="0" smtClean="0"/>
                        <a:t> capabilities</a:t>
                      </a:r>
                      <a:endParaRPr lang="en-US" sz="1600" dirty="0"/>
                    </a:p>
                  </a:txBody>
                  <a:tcPr/>
                </a:tc>
                <a:tc>
                  <a:txBody>
                    <a:bodyPr/>
                    <a:lstStyle/>
                    <a:p>
                      <a:r>
                        <a:rPr lang="en-US" sz="1600" dirty="0" smtClean="0"/>
                        <a:t>Continual chaotic conditions</a:t>
                      </a:r>
                      <a:endParaRPr lang="en-US" sz="1600" dirty="0"/>
                    </a:p>
                  </a:txBody>
                  <a:tcPr/>
                </a:tc>
              </a:tr>
              <a:tr h="370840">
                <a:tc>
                  <a:txBody>
                    <a:bodyPr/>
                    <a:lstStyle/>
                    <a:p>
                      <a:r>
                        <a:rPr lang="en-US" dirty="0" smtClean="0"/>
                        <a:t>Focus of Analysis</a:t>
                      </a:r>
                      <a:endParaRPr lang="en-US" dirty="0"/>
                    </a:p>
                  </a:txBody>
                  <a:tcPr/>
                </a:tc>
                <a:tc>
                  <a:txBody>
                    <a:bodyPr/>
                    <a:lstStyle/>
                    <a:p>
                      <a:r>
                        <a:rPr lang="en-US" sz="1600" dirty="0" smtClean="0"/>
                        <a:t>External </a:t>
                      </a:r>
                      <a:endParaRPr lang="en-US" sz="1600" dirty="0"/>
                    </a:p>
                  </a:txBody>
                  <a:tcPr/>
                </a:tc>
                <a:tc>
                  <a:txBody>
                    <a:bodyPr/>
                    <a:lstStyle/>
                    <a:p>
                      <a:r>
                        <a:rPr lang="en-US" sz="1600" dirty="0" smtClean="0"/>
                        <a:t>Internal</a:t>
                      </a:r>
                      <a:endParaRPr lang="en-US" sz="1600" dirty="0"/>
                    </a:p>
                  </a:txBody>
                  <a:tcPr/>
                </a:tc>
                <a:tc>
                  <a:txBody>
                    <a:bodyPr/>
                    <a:lstStyle/>
                    <a:p>
                      <a:r>
                        <a:rPr lang="en-US" sz="1600" dirty="0" smtClean="0"/>
                        <a:t>Both</a:t>
                      </a:r>
                      <a:endParaRPr lang="en-US" sz="1600" dirty="0"/>
                    </a:p>
                  </a:txBody>
                  <a:tcPr/>
                </a:tc>
              </a:tr>
              <a:tr h="370840">
                <a:tc>
                  <a:txBody>
                    <a:bodyPr/>
                    <a:lstStyle/>
                    <a:p>
                      <a:r>
                        <a:rPr lang="en-US" dirty="0" smtClean="0"/>
                        <a:t>Strategic</a:t>
                      </a:r>
                      <a:r>
                        <a:rPr lang="en-US" baseline="0" dirty="0" smtClean="0"/>
                        <a:t> Choices</a:t>
                      </a:r>
                      <a:endParaRPr lang="en-US" dirty="0"/>
                    </a:p>
                  </a:txBody>
                  <a:tcPr/>
                </a:tc>
                <a:tc>
                  <a:txBody>
                    <a:bodyPr/>
                    <a:lstStyle/>
                    <a:p>
                      <a:r>
                        <a:rPr lang="en-US" sz="1600" dirty="0" smtClean="0"/>
                        <a:t>Choosing an attractive industry</a:t>
                      </a:r>
                      <a:r>
                        <a:rPr lang="en-US" sz="1600" baseline="0" dirty="0" smtClean="0"/>
                        <a:t> and positioning appropriately </a:t>
                      </a:r>
                      <a:endParaRPr lang="en-US" sz="1600" dirty="0"/>
                    </a:p>
                  </a:txBody>
                  <a:tcPr/>
                </a:tc>
                <a:tc>
                  <a:txBody>
                    <a:bodyPr/>
                    <a:lstStyle/>
                    <a:p>
                      <a:r>
                        <a:rPr lang="en-US" sz="1600" dirty="0" smtClean="0"/>
                        <a:t>Developing</a:t>
                      </a:r>
                      <a:r>
                        <a:rPr lang="en-US" sz="1600" baseline="0" dirty="0" smtClean="0"/>
                        <a:t> unique resources</a:t>
                      </a:r>
                      <a:endParaRPr lang="en-US" sz="1600" dirty="0"/>
                    </a:p>
                  </a:txBody>
                  <a:tcPr/>
                </a:tc>
                <a:tc>
                  <a:txBody>
                    <a:bodyPr/>
                    <a:lstStyle/>
                    <a:p>
                      <a:r>
                        <a:rPr lang="en-US" sz="1600" dirty="0" smtClean="0"/>
                        <a:t>Disrupting the current situation to boost company</a:t>
                      </a:r>
                      <a:endParaRPr lang="en-US" sz="1600"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Why Organizational Resources are Unique?</a:t>
            </a:r>
            <a:endParaRPr lang="en-US" sz="3600" dirty="0"/>
          </a:p>
        </p:txBody>
      </p:sp>
      <p:sp>
        <p:nvSpPr>
          <p:cNvPr id="5" name="TextBox 4"/>
          <p:cNvSpPr txBox="1"/>
          <p:nvPr/>
        </p:nvSpPr>
        <p:spPr>
          <a:xfrm>
            <a:off x="2819400" y="3276600"/>
            <a:ext cx="3505200" cy="646331"/>
          </a:xfrm>
          <a:prstGeom prst="rect">
            <a:avLst/>
          </a:prstGeom>
          <a:noFill/>
        </p:spPr>
        <p:txBody>
          <a:bodyPr wrap="square" rtlCol="0">
            <a:spAutoFit/>
          </a:bodyPr>
          <a:lstStyle/>
          <a:p>
            <a:pPr algn="ctr"/>
            <a:r>
              <a:rPr lang="en-US" dirty="0" smtClean="0"/>
              <a:t>ORGANIZATIONAL RESOURCES AS COMPETITIVE ADVANTAGE </a:t>
            </a:r>
            <a:endParaRPr lang="en-US" dirty="0"/>
          </a:p>
        </p:txBody>
      </p:sp>
      <p:sp>
        <p:nvSpPr>
          <p:cNvPr id="6" name="TextBox 5"/>
          <p:cNvSpPr txBox="1"/>
          <p:nvPr/>
        </p:nvSpPr>
        <p:spPr>
          <a:xfrm>
            <a:off x="762000" y="2286000"/>
            <a:ext cx="1981200" cy="369332"/>
          </a:xfrm>
          <a:prstGeom prst="rect">
            <a:avLst/>
          </a:prstGeom>
          <a:noFill/>
        </p:spPr>
        <p:txBody>
          <a:bodyPr wrap="square" rtlCol="0">
            <a:spAutoFit/>
          </a:bodyPr>
          <a:lstStyle/>
          <a:p>
            <a:r>
              <a:rPr lang="en-US" dirty="0" smtClean="0"/>
              <a:t>Does it add value?</a:t>
            </a:r>
            <a:endParaRPr lang="en-US" dirty="0"/>
          </a:p>
        </p:txBody>
      </p:sp>
      <p:sp>
        <p:nvSpPr>
          <p:cNvPr id="8" name="TextBox 7"/>
          <p:cNvSpPr txBox="1"/>
          <p:nvPr/>
        </p:nvSpPr>
        <p:spPr>
          <a:xfrm>
            <a:off x="6400800" y="4495800"/>
            <a:ext cx="1524000" cy="369332"/>
          </a:xfrm>
          <a:prstGeom prst="rect">
            <a:avLst/>
          </a:prstGeom>
          <a:noFill/>
        </p:spPr>
        <p:txBody>
          <a:bodyPr wrap="square" rtlCol="0">
            <a:spAutoFit/>
          </a:bodyPr>
          <a:lstStyle/>
          <a:p>
            <a:r>
              <a:rPr lang="en-US" dirty="0" smtClean="0"/>
              <a:t>Is it rare?</a:t>
            </a:r>
            <a:endParaRPr lang="en-US" dirty="0"/>
          </a:p>
        </p:txBody>
      </p:sp>
      <p:sp>
        <p:nvSpPr>
          <p:cNvPr id="10" name="TextBox 9"/>
          <p:cNvSpPr txBox="1"/>
          <p:nvPr/>
        </p:nvSpPr>
        <p:spPr>
          <a:xfrm>
            <a:off x="838200" y="4495800"/>
            <a:ext cx="2362200" cy="369332"/>
          </a:xfrm>
          <a:prstGeom prst="rect">
            <a:avLst/>
          </a:prstGeom>
          <a:noFill/>
        </p:spPr>
        <p:txBody>
          <a:bodyPr wrap="square" rtlCol="0">
            <a:spAutoFit/>
          </a:bodyPr>
          <a:lstStyle/>
          <a:p>
            <a:r>
              <a:rPr lang="en-US" dirty="0" smtClean="0"/>
              <a:t>Can the firm exploit it?</a:t>
            </a:r>
            <a:endParaRPr lang="en-US" dirty="0"/>
          </a:p>
        </p:txBody>
      </p:sp>
      <p:sp>
        <p:nvSpPr>
          <p:cNvPr id="11" name="TextBox 10"/>
          <p:cNvSpPr txBox="1"/>
          <p:nvPr/>
        </p:nvSpPr>
        <p:spPr>
          <a:xfrm>
            <a:off x="5943600" y="2286000"/>
            <a:ext cx="2362200" cy="646331"/>
          </a:xfrm>
          <a:prstGeom prst="rect">
            <a:avLst/>
          </a:prstGeom>
          <a:noFill/>
        </p:spPr>
        <p:txBody>
          <a:bodyPr wrap="square" rtlCol="0">
            <a:spAutoFit/>
          </a:bodyPr>
          <a:lstStyle/>
          <a:p>
            <a:pPr algn="ctr"/>
            <a:r>
              <a:rPr lang="en-US" dirty="0" smtClean="0"/>
              <a:t>Is it hard to duplicate and substitute?</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TotalTime>
  <Words>1936</Words>
  <Application>Microsoft Office PowerPoint</Application>
  <PresentationFormat>On-screen Show (4:3)</PresentationFormat>
  <Paragraphs>275</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Strategic Management In Action</vt:lpstr>
      <vt:lpstr>Chapter 2  The Context of Managing Strategically</vt:lpstr>
      <vt:lpstr>Section 2.1</vt:lpstr>
      <vt:lpstr>Competitive Advantage</vt:lpstr>
      <vt:lpstr>The I/O (Industrial Organization) View</vt:lpstr>
      <vt:lpstr>The Resource-Based View</vt:lpstr>
      <vt:lpstr>The Guerrilla View</vt:lpstr>
      <vt:lpstr>Slide 8</vt:lpstr>
      <vt:lpstr>Why Organizational Resources are Unique?</vt:lpstr>
      <vt:lpstr>Slide 10</vt:lpstr>
      <vt:lpstr>-The Information Revolution</vt:lpstr>
      <vt:lpstr>Slide 12</vt:lpstr>
      <vt:lpstr>Slide 13</vt:lpstr>
      <vt:lpstr>Slide 14</vt:lpstr>
      <vt:lpstr>Globalization</vt:lpstr>
      <vt:lpstr>Slide 16</vt:lpstr>
      <vt:lpstr>Implications of These Driving Forces</vt:lpstr>
      <vt:lpstr>Implications of These Driving Forces</vt:lpstr>
      <vt:lpstr>Implications of These Driving Forces</vt:lpstr>
      <vt:lpstr>Implications of These Driving Forces</vt:lpstr>
      <vt:lpstr>Implications of These Driving Forces</vt:lpstr>
      <vt:lpstr>Critical Success Factors</vt:lpstr>
      <vt:lpstr>Critical Success Factors</vt:lpstr>
      <vt:lpstr>Critical Success Factors</vt:lpstr>
      <vt:lpstr>Critical Success Factors</vt:lpstr>
      <vt:lpstr>Section 2.3 </vt:lpstr>
      <vt:lpstr>Vision Statement</vt:lpstr>
      <vt:lpstr>4 parts to a vision statement</vt:lpstr>
      <vt:lpstr>Example: Gillette vission statement</vt:lpstr>
      <vt:lpstr>Why have a vision statement?</vt:lpstr>
      <vt:lpstr>Mission Statement</vt:lpstr>
      <vt:lpstr>Corporate Social Responsibility </vt:lpstr>
      <vt:lpstr>General Mills</vt:lpstr>
      <vt:lpstr>Traditional View </vt:lpstr>
      <vt:lpstr>Reconciling the Two Views</vt:lpstr>
      <vt:lpstr>Comparing I/O, Resource Based, and Guerrilla View</vt:lpstr>
      <vt:lpstr>Drivers of the New Business Environment</vt:lpstr>
      <vt:lpstr>Implications of Drivers</vt:lpstr>
      <vt:lpstr>Critical Success Factors</vt:lpstr>
      <vt:lpstr>Guiding Strategic Decisions</vt:lpstr>
      <vt:lpstr>Slide 41</vt:lpstr>
    </vt:vector>
  </TitlesOfParts>
  <Company>Texas Tech University Libraries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Management In Action</dc:title>
  <dc:creator>ltms</dc:creator>
  <cp:lastModifiedBy>Owner</cp:lastModifiedBy>
  <cp:revision>12</cp:revision>
  <dcterms:created xsi:type="dcterms:W3CDTF">2010-01-23T19:55:29Z</dcterms:created>
  <dcterms:modified xsi:type="dcterms:W3CDTF">2010-02-04T01:15:49Z</dcterms:modified>
</cp:coreProperties>
</file>